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70" r:id="rId5"/>
    <p:sldId id="259" r:id="rId6"/>
    <p:sldId id="260" r:id="rId7"/>
    <p:sldId id="261" r:id="rId8"/>
    <p:sldId id="262" r:id="rId9"/>
    <p:sldId id="263" r:id="rId10"/>
    <p:sldId id="264" r:id="rId11"/>
    <p:sldId id="272" r:id="rId12"/>
    <p:sldId id="265" r:id="rId13"/>
    <p:sldId id="271" r:id="rId14"/>
    <p:sldId id="266" r:id="rId15"/>
    <p:sldId id="267" r:id="rId16"/>
    <p:sldId id="268" r:id="rId17"/>
    <p:sldId id="269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1346137-5564-D98A-8029-684FE9F88368}" name="Egon Müller" initials="EM" userId="e66f34e74a07b7d0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8/10/relationships/authors" Target="authors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1"/>
  <c:style val="2"/>
  <c:chart>
    <c:title>
      <c:tx>
        <c:rich>
          <a:bodyPr/>
          <a:lstStyle/>
          <a:p>
            <a:r>
              <a:rPr lang="de-DE"/>
              <a:t>Illustratives Beispiel – eigene Grafik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Stillstandsminuten</c:v>
                </c:pt>
              </c:strCache>
            </c:strRef>
          </c:tx>
          <c:spPr>
            <a:solidFill>
              <a:srgbClr val="18898B"/>
            </a:solidFill>
            <a:ln>
              <a:noFill/>
            </a:ln>
          </c:spPr>
          <c:invertIfNegative val="1"/>
          <c:cat>
            <c:strRef>
              <c:f>Sheet1!$A$2:$A$7</c:f>
              <c:strCache>
                <c:ptCount val="6"/>
                <c:pt idx="0">
                  <c:v>Förderer</c:v>
                </c:pt>
                <c:pt idx="1">
                  <c:v>Klebstoff</c:v>
                </c:pt>
                <c:pt idx="2">
                  <c:v>Sensorik</c:v>
                </c:pt>
                <c:pt idx="3">
                  <c:v>Riffelwerk</c:v>
                </c:pt>
                <c:pt idx="4">
                  <c:v>Druckwerk</c:v>
                </c:pt>
                <c:pt idx="5">
                  <c:v>Sonstige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620</c:v>
                </c:pt>
                <c:pt idx="1">
                  <c:v>410</c:v>
                </c:pt>
                <c:pt idx="2">
                  <c:v>290</c:v>
                </c:pt>
                <c:pt idx="3">
                  <c:v>180</c:v>
                </c:pt>
                <c:pt idx="4">
                  <c:v>130</c:v>
                </c:pt>
                <c:pt idx="5">
                  <c:v>110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  <a:ln>
                    <a:noFill/>
                  </a:ln>
                </c14:spPr>
              </c14:invertSolidFillFmt>
            </c:ext>
            <c:ext xmlns:c16="http://schemas.microsoft.com/office/drawing/2014/chart" uri="{C3380CC4-5D6E-409C-BE32-E72D297353CC}">
              <c16:uniqueId val="{00000000-5B88-468A-A1A0-6BE36B0D45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de-DE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8368" y="731520"/>
            <a:ext cx="694944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TPM &amp; Lean starten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796459"/>
            <a:ext cx="5852160" cy="38472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0" dirty="0" err="1">
                <a:solidFill>
                  <a:srgbClr val="D7E7E9"/>
                </a:solidFill>
                <a:latin typeface="Aptos"/>
              </a:rPr>
              <a:t>Pragmatischer</a:t>
            </a:r>
            <a:r>
              <a:rPr sz="1900" b="0" dirty="0">
                <a:solidFill>
                  <a:srgbClr val="D7E7E9"/>
                </a:solidFill>
                <a:latin typeface="Aptos"/>
              </a:rPr>
              <a:t> </a:t>
            </a:r>
            <a:r>
              <a:rPr sz="1900" b="0" dirty="0" err="1">
                <a:solidFill>
                  <a:srgbClr val="D7E7E9"/>
                </a:solidFill>
                <a:latin typeface="Aptos"/>
              </a:rPr>
              <a:t>Einführungsplan</a:t>
            </a:r>
            <a:endParaRPr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85800" y="2697480"/>
            <a:ext cx="2971800" cy="384048"/>
          </a:xfrm>
          <a:prstGeom prst="round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2758699"/>
            <a:ext cx="297180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lang="de-DE" sz="1100" b="1" dirty="0">
                <a:solidFill>
                  <a:srgbClr val="FFFFFF"/>
                </a:solidFill>
                <a:latin typeface="Aptos"/>
              </a:rPr>
              <a:t>Instandhaltung - </a:t>
            </a:r>
            <a:r>
              <a:rPr sz="1100" b="1" dirty="0">
                <a:solidFill>
                  <a:srgbClr val="FFFFFF"/>
                </a:solidFill>
                <a:latin typeface="Aptos"/>
              </a:rPr>
              <a:t>Produktion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543800" y="3246120"/>
            <a:ext cx="914400" cy="1417320"/>
          </a:xfrm>
          <a:prstGeom prst="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690104" y="3474720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037576" y="3474720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690104" y="3858768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037576" y="3858768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7690104" y="4242816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37576" y="4242816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549640" y="3246120"/>
            <a:ext cx="914400" cy="1965960"/>
          </a:xfrm>
          <a:prstGeom prst="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8695944" y="3474720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9043416" y="3474720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695944" y="3858768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9043416" y="3858768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695944" y="4242816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9043416" y="4242816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9646920" y="3246120"/>
            <a:ext cx="914400" cy="1645920"/>
          </a:xfrm>
          <a:prstGeom prst="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9793224" y="3474720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0140696" y="3474720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9793224" y="3858768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10140696" y="3858768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9793224" y="4242816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10140696" y="4242816"/>
            <a:ext cx="201168" cy="164592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796528" y="2468880"/>
            <a:ext cx="256032" cy="822960"/>
          </a:xfrm>
          <a:prstGeom prst="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8732520" y="2377440"/>
            <a:ext cx="384048" cy="146304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Oval 28"/>
          <p:cNvSpPr/>
          <p:nvPr/>
        </p:nvSpPr>
        <p:spPr>
          <a:xfrm>
            <a:off x="6629400" y="5577840"/>
            <a:ext cx="438912" cy="438912"/>
          </a:xfrm>
          <a:prstGeom prst="ellipse">
            <a:avLst/>
          </a:prstGeom>
          <a:solidFill>
            <a:srgbClr val="4FB0B8"/>
          </a:solidFill>
          <a:ln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6629400" y="55778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→</a:t>
            </a:r>
          </a:p>
        </p:txBody>
      </p:sp>
      <p:sp>
        <p:nvSpPr>
          <p:cNvPr id="31" name="Oval 30"/>
          <p:cNvSpPr/>
          <p:nvPr/>
        </p:nvSpPr>
        <p:spPr>
          <a:xfrm>
            <a:off x="7543800" y="5577840"/>
            <a:ext cx="438912" cy="438912"/>
          </a:xfrm>
          <a:prstGeom prst="ellipse">
            <a:avLst/>
          </a:prstGeom>
          <a:solidFill>
            <a:srgbClr val="4FB0B8"/>
          </a:solidFill>
          <a:ln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7543800" y="55778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→</a:t>
            </a:r>
          </a:p>
        </p:txBody>
      </p:sp>
      <p:sp>
        <p:nvSpPr>
          <p:cNvPr id="33" name="Oval 32"/>
          <p:cNvSpPr/>
          <p:nvPr/>
        </p:nvSpPr>
        <p:spPr>
          <a:xfrm>
            <a:off x="8458200" y="5577840"/>
            <a:ext cx="438912" cy="43891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8458200" y="55778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→</a:t>
            </a:r>
          </a:p>
        </p:txBody>
      </p:sp>
      <p:sp>
        <p:nvSpPr>
          <p:cNvPr id="35" name="Oval 34"/>
          <p:cNvSpPr/>
          <p:nvPr/>
        </p:nvSpPr>
        <p:spPr>
          <a:xfrm>
            <a:off x="9372600" y="5577840"/>
            <a:ext cx="438912" cy="43891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372600" y="55778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→</a:t>
            </a:r>
          </a:p>
        </p:txBody>
      </p:sp>
      <p:sp>
        <p:nvSpPr>
          <p:cNvPr id="37" name="Oval 36"/>
          <p:cNvSpPr/>
          <p:nvPr/>
        </p:nvSpPr>
        <p:spPr>
          <a:xfrm>
            <a:off x="10287000" y="5577840"/>
            <a:ext cx="438912" cy="438912"/>
          </a:xfrm>
          <a:prstGeom prst="ellipse">
            <a:avLst/>
          </a:prstGeom>
          <a:solidFill>
            <a:srgbClr val="EB9134"/>
          </a:solidFill>
          <a:ln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10287000" y="55778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→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615732" y="4654296"/>
            <a:ext cx="438912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 err="1">
                <a:solidFill>
                  <a:schemeClr val="bg1">
                    <a:lumMod val="95000"/>
                  </a:schemeClr>
                </a:solidFill>
                <a:latin typeface="Aptos"/>
              </a:rPr>
              <a:t>Vom</a:t>
            </a:r>
            <a:r>
              <a:rPr sz="1600" b="1" dirty="0">
                <a:solidFill>
                  <a:schemeClr val="bg1">
                    <a:lumMod val="95000"/>
                  </a:schemeClr>
                </a:solidFill>
                <a:latin typeface="Aptos"/>
              </a:rPr>
              <a:t> </a:t>
            </a:r>
            <a:r>
              <a:rPr sz="1600" b="1" dirty="0" err="1">
                <a:solidFill>
                  <a:schemeClr val="bg1">
                    <a:lumMod val="95000"/>
                  </a:schemeClr>
                </a:solidFill>
                <a:latin typeface="Aptos"/>
              </a:rPr>
              <a:t>Störungen</a:t>
            </a:r>
            <a:r>
              <a:rPr sz="1600" b="1" dirty="0">
                <a:solidFill>
                  <a:schemeClr val="bg1">
                    <a:lumMod val="95000"/>
                  </a:schemeClr>
                </a:solidFill>
                <a:latin typeface="Aptos"/>
              </a:rPr>
              <a:t> </a:t>
            </a:r>
            <a:r>
              <a:rPr sz="1600" b="1" dirty="0" err="1">
                <a:solidFill>
                  <a:schemeClr val="bg1">
                    <a:lumMod val="95000"/>
                  </a:schemeClr>
                </a:solidFill>
                <a:latin typeface="Aptos"/>
              </a:rPr>
              <a:t>erfassen</a:t>
            </a:r>
            <a:br>
              <a:rPr dirty="0">
                <a:solidFill>
                  <a:schemeClr val="bg1">
                    <a:lumMod val="95000"/>
                  </a:schemeClr>
                </a:solidFill>
              </a:rPr>
            </a:br>
            <a:r>
              <a:rPr dirty="0" err="1">
                <a:solidFill>
                  <a:schemeClr val="bg1">
                    <a:lumMod val="95000"/>
                  </a:schemeClr>
                </a:solidFill>
              </a:rPr>
              <a:t>zum</a:t>
            </a:r>
            <a:r>
              <a:rPr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bg1">
                    <a:lumMod val="95000"/>
                  </a:schemeClr>
                </a:solidFill>
              </a:rPr>
              <a:t>systematischen</a:t>
            </a:r>
            <a:r>
              <a:rPr dirty="0">
                <a:solidFill>
                  <a:schemeClr val="bg1">
                    <a:lumMod val="95000"/>
                  </a:schemeClr>
                </a:solidFill>
              </a:rPr>
              <a:t> </a:t>
            </a:r>
            <a:r>
              <a:rPr dirty="0" err="1">
                <a:solidFill>
                  <a:schemeClr val="bg1">
                    <a:lumMod val="95000"/>
                  </a:schemeClr>
                </a:solidFill>
              </a:rPr>
              <a:t>Verbessern</a:t>
            </a:r>
            <a:endParaRPr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685800" y="6309360"/>
            <a:ext cx="50292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B4C8CC"/>
                </a:solidFill>
                <a:latin typeface="Aptos"/>
              </a:rPr>
              <a:t>Eigene schematische Grafiken · keine Web-Bilder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73898"/>
            <a:ext cx="10789920" cy="5232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 dirty="0">
                <a:solidFill>
                  <a:srgbClr val="162A3A"/>
                </a:solidFill>
                <a:latin typeface="Aptos"/>
              </a:rPr>
              <a:t>1. Ausgangslage: nicht Methoden einführen – Probleme lösen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Der Startpunkt bestimmt die Reihenfolge.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91640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95528" y="1764792"/>
            <a:ext cx="2011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8898B"/>
                </a:solidFill>
                <a:latin typeface="Aptos"/>
              </a:rPr>
              <a:t>175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95528" y="219456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Mitarbeitende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0" y="1691640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310128" y="1764792"/>
            <a:ext cx="2011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8898B"/>
                </a:solidFill>
                <a:latin typeface="Aptos"/>
              </a:rPr>
              <a:t>9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10128" y="219456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Instandhalter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85800" y="2926080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95528" y="2999232"/>
            <a:ext cx="20116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500" b="1">
                <a:solidFill>
                  <a:srgbClr val="18898B"/>
                </a:solidFill>
                <a:latin typeface="Aptos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342900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Excel-Störungsliste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3200400" y="2926080"/>
            <a:ext cx="224028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310128" y="2966445"/>
            <a:ext cx="2011680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sz="2500" b="1" dirty="0">
                <a:solidFill>
                  <a:srgbClr val="18898B"/>
                </a:solidFill>
                <a:latin typeface="Aptos"/>
              </a:rPr>
              <a:t>einige</a:t>
            </a:r>
            <a:endParaRPr sz="2500" b="1" dirty="0">
              <a:solidFill>
                <a:srgbClr val="18898B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310128" y="3429000"/>
            <a:ext cx="201168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offene Maßnahmen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80760" y="1572768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2A3A"/>
                </a:solidFill>
                <a:latin typeface="Aptos"/>
              </a:rPr>
              <a:t>Zielbild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080760" y="5349240"/>
            <a:ext cx="1508760" cy="548640"/>
          </a:xfrm>
          <a:prstGeom prst="rect">
            <a:avLst/>
          </a:prstGeom>
          <a:solidFill>
            <a:srgbClr val="CC4C4C"/>
          </a:solidFill>
          <a:ln w="12700"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199632" y="5349240"/>
            <a:ext cx="13258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1  Erfassen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80760" y="4599431"/>
            <a:ext cx="2194560" cy="548640"/>
          </a:xfrm>
          <a:prstGeom prst="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199632" y="4599431"/>
            <a:ext cx="201167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2  Priorisieren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080760" y="3849624"/>
            <a:ext cx="2880360" cy="548640"/>
          </a:xfrm>
          <a:prstGeom prst="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199632" y="3849624"/>
            <a:ext cx="269747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3  Ursachen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80760" y="3099815"/>
            <a:ext cx="3566160" cy="548640"/>
          </a:xfrm>
          <a:prstGeom prst="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199632" y="3099815"/>
            <a:ext cx="3383279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4  Standards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6080760" y="2350008"/>
            <a:ext cx="4251960" cy="548640"/>
          </a:xfrm>
          <a:prstGeom prst="rect">
            <a:avLst/>
          </a:prstGeom>
          <a:solidFill>
            <a:srgbClr val="4D9964"/>
          </a:solidFill>
          <a:ln w="12700"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99632" y="2350008"/>
            <a:ext cx="406908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5  Verbessern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4983480"/>
            <a:ext cx="47548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>
                <a:solidFill>
                  <a:srgbClr val="162A3A"/>
                </a:solidFill>
                <a:latin typeface="Aptos"/>
              </a:rPr>
              <a:t>Nicht mit neuer Software und zu vielen Kennzahlen beginnen.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85800" y="5532120"/>
            <a:ext cx="4937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>
                <a:solidFill>
                  <a:srgbClr val="303D44"/>
                </a:solidFill>
                <a:latin typeface="Aptos"/>
              </a:rPr>
              <a:t>Erst einen einfachen Ablauf schaffen: Störung erkennen, Ursache finden, Maßnahme umsetzen, Wirkung prüfen.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900" b="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sz="900" b="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2. Fünf Leitprinzipien für diese Betriebsgröße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Klein genug für direkte Zusammenarbeit – groß genug für klare Standards.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03</a:t>
            </a:r>
          </a:p>
        </p:txBody>
      </p:sp>
      <p:sp>
        <p:nvSpPr>
          <p:cNvPr id="6" name="Oval 5"/>
          <p:cNvSpPr/>
          <p:nvPr/>
        </p:nvSpPr>
        <p:spPr>
          <a:xfrm>
            <a:off x="713232" y="1572768"/>
            <a:ext cx="475488" cy="47548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13232" y="1572768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89888" y="1539202"/>
            <a:ext cx="2926080" cy="3231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62A3A"/>
                </a:solidFill>
                <a:latin typeface="Aptos"/>
              </a:rPr>
              <a:t>Pilot</a:t>
            </a:r>
            <a:r>
              <a:rPr lang="de-DE" sz="1500" b="1" dirty="0" err="1">
                <a:solidFill>
                  <a:srgbClr val="162A3A"/>
                </a:solidFill>
                <a:latin typeface="Aptos"/>
              </a:rPr>
              <a:t>anlage</a:t>
            </a:r>
            <a:r>
              <a:rPr sz="1500" b="1" dirty="0">
                <a:solidFill>
                  <a:srgbClr val="162A3A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162A3A"/>
                </a:solidFill>
                <a:latin typeface="Aptos"/>
              </a:rPr>
              <a:t>statt</a:t>
            </a:r>
            <a:r>
              <a:rPr sz="1500" b="1" dirty="0">
                <a:solidFill>
                  <a:srgbClr val="162A3A"/>
                </a:solidFill>
                <a:latin typeface="Aptos"/>
              </a:rPr>
              <a:t> </a:t>
            </a:r>
            <a:r>
              <a:rPr lang="de-DE" sz="1500" b="1" dirty="0">
                <a:solidFill>
                  <a:srgbClr val="162A3A"/>
                </a:solidFill>
                <a:latin typeface="Aptos"/>
              </a:rPr>
              <a:t>alles gleichzeitig</a:t>
            </a:r>
            <a:endParaRPr sz="1500" b="1" dirty="0">
              <a:solidFill>
                <a:srgbClr val="162A3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251960" y="1554480"/>
            <a:ext cx="667512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Eine relevante Linie beweist den Nutzen.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389888" y="2231136"/>
            <a:ext cx="9582912" cy="0"/>
          </a:xfrm>
          <a:prstGeom prst="line">
            <a:avLst/>
          </a:prstGeom>
          <a:ln w="127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713232" y="2505456"/>
            <a:ext cx="475488" cy="47548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13232" y="2505456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89888" y="2394945"/>
            <a:ext cx="2926080" cy="4770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dirty="0">
                <a:solidFill>
                  <a:srgbClr val="162A3A"/>
                </a:solidFill>
                <a:latin typeface="Aptos"/>
              </a:rPr>
              <a:t>Shopfloor </a:t>
            </a:r>
            <a:r>
              <a:rPr sz="1500" b="1" dirty="0" err="1">
                <a:solidFill>
                  <a:srgbClr val="162A3A"/>
                </a:solidFill>
                <a:latin typeface="Aptos"/>
              </a:rPr>
              <a:t>vor</a:t>
            </a:r>
            <a:r>
              <a:rPr sz="1500" b="1" dirty="0">
                <a:solidFill>
                  <a:srgbClr val="162A3A"/>
                </a:solidFill>
                <a:latin typeface="Aptos"/>
              </a:rPr>
              <a:t> PowerPoint</a:t>
            </a:r>
            <a:br>
              <a:rPr lang="de-DE" sz="1500" b="1" dirty="0">
                <a:solidFill>
                  <a:srgbClr val="162A3A"/>
                </a:solidFill>
                <a:latin typeface="Aptos"/>
              </a:rPr>
            </a:br>
            <a:r>
              <a:rPr lang="de-DE" sz="1000" dirty="0">
                <a:solidFill>
                  <a:srgbClr val="162A3A"/>
                </a:solidFill>
                <a:latin typeface="Aptos"/>
              </a:rPr>
              <a:t>Erst an die Anlage – dann an den Schreibtisch.</a:t>
            </a:r>
            <a:endParaRPr sz="1000" dirty="0">
              <a:solidFill>
                <a:srgbClr val="162A3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51960" y="2475792"/>
            <a:ext cx="6675120" cy="46166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200" dirty="0"/>
              <a:t>Nicht vom Besprechungsraum aus verbessern, sondern zuerst die Realität vor Ort ansehen.</a:t>
            </a:r>
            <a:br>
              <a:rPr lang="de-DE" sz="1200" dirty="0"/>
            </a:br>
            <a:r>
              <a:rPr sz="1200" b="0" dirty="0" err="1">
                <a:solidFill>
                  <a:srgbClr val="303D44"/>
                </a:solidFill>
                <a:latin typeface="Aptos"/>
              </a:rPr>
              <a:t>Verluste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dort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verstehen, wo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sie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entstehen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.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389888" y="3163824"/>
            <a:ext cx="9582912" cy="0"/>
          </a:xfrm>
          <a:prstGeom prst="line">
            <a:avLst/>
          </a:prstGeom>
          <a:ln w="127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713232" y="3438144"/>
            <a:ext cx="475488" cy="47548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713232" y="3438144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389888" y="3419856"/>
            <a:ext cx="29260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62A3A"/>
                </a:solidFill>
                <a:latin typeface="Aptos"/>
              </a:rPr>
              <a:t>Produktion + Instandhaltung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251960" y="3316146"/>
            <a:ext cx="6675120" cy="646331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200" b="1" dirty="0"/>
              <a:t>TPM ist Teamarbeit.</a:t>
            </a:r>
            <a:br>
              <a:rPr lang="de-DE" sz="1200" dirty="0"/>
            </a:br>
            <a:r>
              <a:rPr lang="de-DE" sz="1200" dirty="0"/>
              <a:t>Produktion, Anlagenbediener und Instandhaltung verbessern die Anlagen gemeinsam.</a:t>
            </a:r>
            <a:br>
              <a:rPr lang="de-DE" sz="1200" dirty="0"/>
            </a:br>
            <a:r>
              <a:rPr lang="de-DE" sz="1200" dirty="0">
                <a:highlight>
                  <a:srgbClr val="FFFF00"/>
                </a:highlight>
              </a:rPr>
              <a:t>Eins ist sicher: Nur gemeinsam haben wir Erfolg.</a:t>
            </a:r>
            <a:endParaRPr lang="de-DE" sz="1200" b="1" dirty="0">
              <a:solidFill>
                <a:srgbClr val="303D44"/>
              </a:solidFill>
              <a:highlight>
                <a:srgbClr val="FFFF00"/>
              </a:highlight>
              <a:latin typeface="Aptos"/>
            </a:endParaRPr>
          </a:p>
        </p:txBody>
      </p:sp>
      <p:cxnSp>
        <p:nvCxnSpPr>
          <p:cNvPr id="20" name="Connector 19"/>
          <p:cNvCxnSpPr/>
          <p:nvPr/>
        </p:nvCxnSpPr>
        <p:spPr>
          <a:xfrm>
            <a:off x="1389888" y="4096511"/>
            <a:ext cx="9582912" cy="0"/>
          </a:xfrm>
          <a:prstGeom prst="line">
            <a:avLst/>
          </a:prstGeom>
          <a:ln w="127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713232" y="4370832"/>
            <a:ext cx="475488" cy="47548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13232" y="4370832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389888" y="4352544"/>
            <a:ext cx="29260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62A3A"/>
                </a:solidFill>
                <a:latin typeface="Aptos"/>
              </a:rPr>
              <a:t>Wenige Kennzahlen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51960" y="4156501"/>
            <a:ext cx="6675120" cy="830997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200" dirty="0"/>
              <a:t>Zum Start reichen vier Kennzahlen:</a:t>
            </a:r>
          </a:p>
          <a:p>
            <a:r>
              <a:rPr lang="de-DE" sz="1200" b="1" dirty="0" err="1"/>
              <a:t>Stillstandszeit</a:t>
            </a:r>
            <a:r>
              <a:rPr lang="de-DE" sz="1200" b="1" dirty="0"/>
              <a:t> · Anzahl der Störungen · Behebungszeit · Wiederholstörungen</a:t>
            </a:r>
            <a:endParaRPr lang="de-DE" sz="1200" dirty="0"/>
          </a:p>
          <a:p>
            <a:r>
              <a:rPr lang="de-DE" sz="1200" dirty="0"/>
              <a:t>Damit beantworten wir vier einfache Fragen: </a:t>
            </a:r>
            <a:r>
              <a:rPr lang="de-DE" sz="1200" b="1" dirty="0"/>
              <a:t>Wie lange stehen wir? ; Wie oft stehen wir? ; </a:t>
            </a:r>
          </a:p>
          <a:p>
            <a:r>
              <a:rPr lang="de-DE" sz="1200" b="1" dirty="0"/>
              <a:t>Wie lange dauert die Behebung? ; Kommt derselbe Fehler wieder?</a:t>
            </a:r>
            <a:endParaRPr lang="de-DE" sz="1200" dirty="0"/>
          </a:p>
        </p:txBody>
      </p:sp>
      <p:cxnSp>
        <p:nvCxnSpPr>
          <p:cNvPr id="25" name="Connector 24"/>
          <p:cNvCxnSpPr/>
          <p:nvPr/>
        </p:nvCxnSpPr>
        <p:spPr>
          <a:xfrm>
            <a:off x="1389888" y="5029200"/>
            <a:ext cx="9582912" cy="0"/>
          </a:xfrm>
          <a:prstGeom prst="line">
            <a:avLst/>
          </a:prstGeom>
          <a:ln w="127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713232" y="5303520"/>
            <a:ext cx="475488" cy="47548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13232" y="530352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89888" y="5285232"/>
            <a:ext cx="29260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62A3A"/>
                </a:solidFill>
                <a:latin typeface="Aptos"/>
              </a:rPr>
              <a:t>Wirkung prüfen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251960" y="5366188"/>
            <a:ext cx="667512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200" dirty="0"/>
              <a:t>Eine Maßnahme ist erst abgeschlossen, wenn wir geprüft haben: Hat sie wirklich funktioniert?</a:t>
            </a:r>
            <a:endParaRPr sz="1200" b="0" dirty="0">
              <a:solidFill>
                <a:srgbClr val="303D44"/>
              </a:solidFill>
              <a:highlight>
                <a:srgbClr val="FFFF00"/>
              </a:highlight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sz="900" b="0" dirty="0">
                <a:solidFill>
                  <a:srgbClr val="6E7D84"/>
                </a:solidFill>
                <a:latin typeface="Aptos"/>
              </a:rPr>
              <a:t>TPM / Lean </a:t>
            </a:r>
            <a:r>
              <a:rPr lang="de-DE" sz="900" dirty="0">
                <a:solidFill>
                  <a:srgbClr val="6E7D84"/>
                </a:solidFill>
                <a:latin typeface="Aptos"/>
              </a:rPr>
              <a:t>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C2F2B"/>
                </a:solidFill>
              </a:defRPr>
            </a:pPr>
            <a:r>
              <a:t>Gemba – direkt vor Ort verstehen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21792" y="868680"/>
            <a:ext cx="1078992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600">
                <a:solidFill>
                  <a:srgbClr val="4B5854"/>
                </a:solidFill>
              </a:defRPr>
            </a:pPr>
            <a:r>
              <a:t>Gemba bedeutet: dorthin gehen, wo die Arbeit und das Problem tatsächlich entstehen.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417320"/>
            <a:ext cx="3154680" cy="4480560"/>
          </a:xfrm>
          <a:prstGeom prst="roundRect">
            <a:avLst/>
          </a:prstGeom>
          <a:solidFill>
            <a:srgbClr val="EBF1ED"/>
          </a:solidFill>
          <a:ln>
            <a:solidFill>
              <a:srgbClr val="B8C7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68680" y="1691640"/>
            <a:ext cx="2473369" cy="235449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700" b="1">
                <a:solidFill>
                  <a:srgbClr val="1C2F2B"/>
                </a:solidFill>
              </a:defRPr>
            </a:pPr>
            <a:r>
              <a:rPr dirty="0"/>
              <a:t>Bei </a:t>
            </a:r>
            <a:r>
              <a:rPr dirty="0" err="1"/>
              <a:t>uns</a:t>
            </a:r>
            <a:r>
              <a:rPr dirty="0"/>
              <a:t> </a:t>
            </a:r>
            <a:r>
              <a:rPr dirty="0" err="1"/>
              <a:t>ist</a:t>
            </a:r>
            <a:r>
              <a:rPr dirty="0"/>
              <a:t> Gemba z. B.:</a:t>
            </a:r>
          </a:p>
          <a:p>
            <a:pPr>
              <a:spcBef>
                <a:spcPts val="800"/>
              </a:spcBef>
              <a:defRPr sz="1500">
                <a:solidFill>
                  <a:srgbClr val="2D3935"/>
                </a:solidFill>
              </a:defRPr>
            </a:pPr>
            <a:r>
              <a:rPr dirty="0"/>
              <a:t>• </a:t>
            </a:r>
            <a:r>
              <a:rPr dirty="0" err="1"/>
              <a:t>Wellpappenanlage</a:t>
            </a:r>
            <a:endParaRPr dirty="0"/>
          </a:p>
          <a:p>
            <a:pPr>
              <a:spcBef>
                <a:spcPts val="800"/>
              </a:spcBef>
              <a:defRPr sz="1500">
                <a:solidFill>
                  <a:srgbClr val="2D3935"/>
                </a:solidFill>
              </a:defRPr>
            </a:pPr>
            <a:r>
              <a:rPr dirty="0"/>
              <a:t>• Druck / </a:t>
            </a:r>
            <a:r>
              <a:rPr dirty="0" err="1"/>
              <a:t>Stanze</a:t>
            </a:r>
            <a:r>
              <a:rPr dirty="0"/>
              <a:t> / Kleber</a:t>
            </a:r>
          </a:p>
          <a:p>
            <a:pPr>
              <a:spcBef>
                <a:spcPts val="800"/>
              </a:spcBef>
              <a:defRPr sz="1500">
                <a:solidFill>
                  <a:srgbClr val="2D3935"/>
                </a:solidFill>
              </a:defRPr>
            </a:pPr>
            <a:r>
              <a:rPr dirty="0"/>
              <a:t>• </a:t>
            </a:r>
            <a:r>
              <a:rPr dirty="0" err="1"/>
              <a:t>Fördertechnik</a:t>
            </a:r>
            <a:endParaRPr dirty="0"/>
          </a:p>
          <a:p>
            <a:pPr>
              <a:spcBef>
                <a:spcPts val="800"/>
              </a:spcBef>
              <a:defRPr sz="1500">
                <a:solidFill>
                  <a:srgbClr val="2D3935"/>
                </a:solidFill>
              </a:defRPr>
            </a:pPr>
            <a:r>
              <a:rPr dirty="0"/>
              <a:t>• </a:t>
            </a:r>
            <a:r>
              <a:rPr dirty="0" err="1"/>
              <a:t>Instandhaltungswerkstatt</a:t>
            </a:r>
            <a:endParaRPr dirty="0"/>
          </a:p>
          <a:p>
            <a:pPr>
              <a:spcBef>
                <a:spcPts val="800"/>
              </a:spcBef>
              <a:defRPr sz="1500">
                <a:solidFill>
                  <a:srgbClr val="2D3935"/>
                </a:solidFill>
              </a:defRPr>
            </a:pPr>
            <a:r>
              <a:rPr dirty="0"/>
              <a:t>• </a:t>
            </a:r>
            <a:r>
              <a:rPr dirty="0" err="1"/>
              <a:t>Versand</a:t>
            </a:r>
            <a:r>
              <a:rPr dirty="0"/>
              <a:t> / </a:t>
            </a:r>
            <a:r>
              <a:rPr dirty="0" err="1"/>
              <a:t>Materialfluss</a:t>
            </a:r>
            <a:endParaRPr lang="de-DE" dirty="0"/>
          </a:p>
          <a:p>
            <a:pPr>
              <a:spcBef>
                <a:spcPts val="800"/>
              </a:spcBef>
              <a:defRPr sz="1500">
                <a:solidFill>
                  <a:srgbClr val="2D3935"/>
                </a:solidFill>
              </a:defRPr>
            </a:pPr>
            <a:r>
              <a:rPr lang="de-DE" dirty="0"/>
              <a:t>• Druck – Klebe Faltmaschine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4069080" y="1554480"/>
            <a:ext cx="201168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A0AAA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251960" y="1764792"/>
            <a:ext cx="16459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37413E"/>
                </a:solidFill>
              </a:defRPr>
            </a:pPr>
            <a:r>
              <a:t>Büro / Excel</a:t>
            </a:r>
            <a:br/>
            <a:r>
              <a:t>„Störung 12 min“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217920" y="1783080"/>
            <a:ext cx="1051560" cy="594360"/>
          </a:xfrm>
          <a:prstGeom prst="rightArrow">
            <a:avLst/>
          </a:prstGeom>
          <a:solidFill>
            <a:srgbClr val="5E81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7452360" y="1417320"/>
            <a:ext cx="4069080" cy="1417320"/>
          </a:xfrm>
          <a:prstGeom prst="roundRect">
            <a:avLst/>
          </a:prstGeom>
          <a:solidFill>
            <a:srgbClr val="DFECE4"/>
          </a:solidFill>
          <a:ln>
            <a:solidFill>
              <a:srgbClr val="5E81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7399280" y="1664208"/>
            <a:ext cx="4175247" cy="64633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 b="1">
                <a:solidFill>
                  <a:srgbClr val="1C2F2B"/>
                </a:solidFill>
              </a:defRPr>
            </a:pPr>
            <a:r>
              <a:rPr dirty="0"/>
              <a:t>Gemba </a:t>
            </a:r>
            <a:r>
              <a:rPr lang="de-DE" dirty="0"/>
              <a:t>(Ort des Geschehens) </a:t>
            </a:r>
            <a:r>
              <a:rPr dirty="0"/>
              <a:t>/ </a:t>
            </a:r>
            <a:r>
              <a:rPr dirty="0" err="1"/>
              <a:t>Maschine</a:t>
            </a:r>
            <a:br>
              <a:rPr dirty="0"/>
            </a:br>
            <a:r>
              <a:rPr dirty="0" err="1"/>
              <a:t>sehen</a:t>
            </a:r>
            <a:r>
              <a:rPr dirty="0"/>
              <a:t> + </a:t>
            </a:r>
            <a:r>
              <a:rPr dirty="0" err="1"/>
              <a:t>fragen</a:t>
            </a:r>
            <a:r>
              <a:rPr dirty="0"/>
              <a:t> + verstehen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069080" y="3063240"/>
            <a:ext cx="745236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CDD3D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343400" y="3291840"/>
            <a:ext cx="6818020" cy="230832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800" b="1">
                <a:solidFill>
                  <a:srgbClr val="1C2F2B"/>
                </a:solidFill>
              </a:defRPr>
            </a:pPr>
            <a:r>
              <a:rPr b="1" dirty="0" err="1"/>
              <a:t>Beispiel</a:t>
            </a:r>
            <a:r>
              <a:rPr b="1" dirty="0"/>
              <a:t>: </a:t>
            </a:r>
            <a:r>
              <a:rPr b="1" dirty="0" err="1"/>
              <a:t>Lichtschranke</a:t>
            </a:r>
            <a:endParaRPr dirty="0"/>
          </a:p>
          <a:p>
            <a:r>
              <a:rPr b="0" dirty="0"/>
              <a:t>Excel: „</a:t>
            </a:r>
            <a:r>
              <a:rPr b="0" dirty="0" err="1"/>
              <a:t>Störung</a:t>
            </a:r>
            <a:r>
              <a:rPr b="0" dirty="0"/>
              <a:t> </a:t>
            </a:r>
            <a:r>
              <a:rPr b="0" dirty="0" err="1"/>
              <a:t>Lichtschranke</a:t>
            </a:r>
            <a:r>
              <a:rPr b="0" dirty="0"/>
              <a:t> – 12 Minuten.“</a:t>
            </a:r>
          </a:p>
          <a:p>
            <a:r>
              <a:rPr b="0" dirty="0"/>
              <a:t>Vor Ort: </a:t>
            </a:r>
            <a:r>
              <a:rPr b="0" dirty="0" err="1"/>
              <a:t>Papierstaub</a:t>
            </a:r>
            <a:r>
              <a:rPr b="0" dirty="0"/>
              <a:t> </a:t>
            </a:r>
            <a:r>
              <a:rPr b="0" dirty="0" err="1"/>
              <a:t>sammelt</a:t>
            </a:r>
            <a:r>
              <a:rPr b="0" dirty="0"/>
              <a:t> </a:t>
            </a:r>
            <a:r>
              <a:rPr b="0" dirty="0" err="1"/>
              <a:t>sich</a:t>
            </a:r>
            <a:r>
              <a:rPr b="0" dirty="0"/>
              <a:t> </a:t>
            </a:r>
            <a:r>
              <a:rPr b="0" dirty="0" err="1"/>
              <a:t>regelmäßig</a:t>
            </a:r>
            <a:r>
              <a:rPr b="0" dirty="0"/>
              <a:t> auf dem Sensor.</a:t>
            </a:r>
          </a:p>
          <a:p>
            <a:r>
              <a:rPr b="0" dirty="0"/>
              <a:t>Der </a:t>
            </a:r>
            <a:r>
              <a:rPr b="0" dirty="0" err="1"/>
              <a:t>Bediener</a:t>
            </a:r>
            <a:r>
              <a:rPr b="0" dirty="0"/>
              <a:t> </a:t>
            </a:r>
            <a:r>
              <a:rPr b="0" dirty="0" err="1"/>
              <a:t>reinigt</a:t>
            </a:r>
            <a:r>
              <a:rPr b="0" dirty="0"/>
              <a:t> </a:t>
            </a:r>
            <a:r>
              <a:rPr b="0" dirty="0" err="1"/>
              <a:t>ihn</a:t>
            </a:r>
            <a:r>
              <a:rPr b="0" dirty="0"/>
              <a:t> </a:t>
            </a:r>
            <a:r>
              <a:rPr b="0" dirty="0" err="1"/>
              <a:t>mehrfach</a:t>
            </a:r>
            <a:r>
              <a:rPr b="0" dirty="0"/>
              <a:t> pro </a:t>
            </a:r>
            <a:r>
              <a:rPr b="0" dirty="0" err="1"/>
              <a:t>Schicht</a:t>
            </a:r>
            <a:r>
              <a:rPr b="0" dirty="0"/>
              <a:t> – </a:t>
            </a:r>
            <a:r>
              <a:rPr b="0" dirty="0" err="1"/>
              <a:t>kurze</a:t>
            </a:r>
            <a:r>
              <a:rPr b="0" dirty="0"/>
              <a:t> </a:t>
            </a:r>
            <a:r>
              <a:rPr b="0" dirty="0" err="1"/>
              <a:t>Ausfälle</a:t>
            </a:r>
            <a:r>
              <a:rPr b="0" dirty="0"/>
              <a:t> </a:t>
            </a:r>
            <a:r>
              <a:rPr b="0" dirty="0" err="1"/>
              <a:t>werden</a:t>
            </a:r>
            <a:r>
              <a:rPr b="0" dirty="0"/>
              <a:t> </a:t>
            </a:r>
            <a:endParaRPr lang="de-DE" b="0" dirty="0"/>
          </a:p>
          <a:p>
            <a:r>
              <a:rPr b="0" dirty="0"/>
              <a:t>oft gar nicht </a:t>
            </a:r>
            <a:r>
              <a:rPr b="0" dirty="0" err="1"/>
              <a:t>erfasst</a:t>
            </a:r>
            <a:r>
              <a:rPr b="0" dirty="0"/>
              <a:t>.</a:t>
            </a:r>
          </a:p>
          <a:p>
            <a:r>
              <a:rPr b="0" dirty="0" err="1"/>
              <a:t>Erkenntnis</a:t>
            </a:r>
            <a:r>
              <a:rPr b="0" dirty="0"/>
              <a:t>: Nicht </a:t>
            </a:r>
            <a:r>
              <a:rPr b="0" dirty="0" err="1"/>
              <a:t>nur</a:t>
            </a:r>
            <a:r>
              <a:rPr b="0" dirty="0"/>
              <a:t> den Sensor </a:t>
            </a:r>
            <a:r>
              <a:rPr b="0" dirty="0" err="1"/>
              <a:t>reinigen</a:t>
            </a:r>
            <a:r>
              <a:rPr b="0" dirty="0"/>
              <a:t>. </a:t>
            </a:r>
            <a:endParaRPr lang="de-DE" b="0" dirty="0"/>
          </a:p>
          <a:p>
            <a:r>
              <a:rPr b="0" dirty="0"/>
              <a:t>Ursache </a:t>
            </a:r>
            <a:r>
              <a:rPr b="0" dirty="0" err="1"/>
              <a:t>prüfen</a:t>
            </a:r>
            <a:r>
              <a:rPr b="0" dirty="0"/>
              <a:t>: </a:t>
            </a:r>
            <a:r>
              <a:rPr b="0" dirty="0" err="1"/>
              <a:t>Verschmutzung</a:t>
            </a:r>
            <a:r>
              <a:rPr b="0" dirty="0"/>
              <a:t>, </a:t>
            </a:r>
            <a:r>
              <a:rPr b="0" dirty="0" err="1"/>
              <a:t>Einbauposition</a:t>
            </a:r>
            <a:r>
              <a:rPr b="0" dirty="0"/>
              <a:t>, Schutz </a:t>
            </a:r>
            <a:endParaRPr lang="de-DE" b="0" dirty="0"/>
          </a:p>
          <a:p>
            <a:r>
              <a:rPr b="0" dirty="0" err="1"/>
              <a:t>oder</a:t>
            </a:r>
            <a:r>
              <a:rPr b="0" dirty="0"/>
              <a:t> </a:t>
            </a:r>
            <a:r>
              <a:rPr b="0" dirty="0" err="1"/>
              <a:t>eine</a:t>
            </a:r>
            <a:r>
              <a:rPr b="0" dirty="0"/>
              <a:t> </a:t>
            </a:r>
            <a:r>
              <a:rPr b="0" dirty="0" err="1"/>
              <a:t>andere</a:t>
            </a:r>
            <a:r>
              <a:rPr b="0" dirty="0"/>
              <a:t> </a:t>
            </a:r>
            <a:r>
              <a:rPr b="0" dirty="0" err="1"/>
              <a:t>technische</a:t>
            </a:r>
            <a:r>
              <a:rPr b="0" dirty="0"/>
              <a:t> </a:t>
            </a:r>
            <a:r>
              <a:rPr b="0" dirty="0" err="1"/>
              <a:t>Lösung</a:t>
            </a:r>
            <a:r>
              <a:rPr b="0" dirty="0"/>
              <a:t>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94360" y="6126480"/>
            <a:ext cx="10927080" cy="502920"/>
          </a:xfrm>
          <a:prstGeom prst="roundRect">
            <a:avLst/>
          </a:prstGeom>
          <a:solidFill>
            <a:srgbClr val="1C2F2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60" y="6236208"/>
            <a:ext cx="1046988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t>Die Liste zeigt, dass es ein Problem gibt. Vor Ort sehen wir, was wirklich passiert.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3. Die ersten 100 Tage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Vier Phasen mit sichtbaren Ergebnissen.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2867"/>
            <a:ext cx="2423160" cy="3472053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850392" y="1860423"/>
            <a:ext cx="777240" cy="384048"/>
          </a:xfrm>
          <a:prstGeom prst="round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50392" y="1851279"/>
            <a:ext cx="777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0–30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>
                <a:solidFill>
                  <a:srgbClr val="162A3A"/>
                </a:solidFill>
                <a:latin typeface="Aptos"/>
              </a:rPr>
              <a:t>Verstehen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94028"/>
            <a:ext cx="2011680" cy="1846659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b="0" dirty="0">
                <a:solidFill>
                  <a:srgbClr val="303D44"/>
                </a:solidFill>
                <a:latin typeface="Aptos"/>
              </a:rPr>
              <a:t>- </a:t>
            </a:r>
            <a:r>
              <a:rPr sz="1600" b="0" dirty="0" err="1">
                <a:solidFill>
                  <a:srgbClr val="303D44"/>
                </a:solidFill>
                <a:latin typeface="Aptos"/>
              </a:rPr>
              <a:t>Daten</a:t>
            </a:r>
            <a:r>
              <a:rPr sz="1600" b="0" dirty="0">
                <a:solidFill>
                  <a:srgbClr val="303D44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303D44"/>
                </a:solidFill>
                <a:latin typeface="Aptos"/>
              </a:rPr>
              <a:t>bereinigen</a:t>
            </a:r>
            <a:br>
              <a:rPr lang="de-DE" sz="1600" b="0" dirty="0">
                <a:solidFill>
                  <a:srgbClr val="303D44"/>
                </a:solidFill>
                <a:latin typeface="Aptos"/>
              </a:rPr>
            </a:br>
            <a:br>
              <a:rPr sz="1600" dirty="0"/>
            </a:br>
            <a:r>
              <a:rPr lang="de-DE" sz="1600" dirty="0"/>
              <a:t> - </a:t>
            </a:r>
            <a:r>
              <a:rPr sz="1600" dirty="0"/>
              <a:t>Gemba-</a:t>
            </a:r>
            <a:r>
              <a:rPr sz="1600" dirty="0" err="1"/>
              <a:t>Runden</a:t>
            </a:r>
            <a:br>
              <a:rPr lang="de-DE" dirty="0"/>
            </a:br>
            <a:r>
              <a:rPr lang="de-DE" sz="1000" dirty="0" err="1"/>
              <a:t>Gemba</a:t>
            </a:r>
            <a:r>
              <a:rPr lang="de-DE" sz="1000" dirty="0"/>
              <a:t> = vor-Ort ansehen</a:t>
            </a:r>
            <a:br>
              <a:rPr dirty="0"/>
            </a:br>
            <a:r>
              <a:rPr lang="de-DE" dirty="0"/>
              <a:t>- </a:t>
            </a:r>
            <a:r>
              <a:rPr lang="de-DE" sz="1600" dirty="0"/>
              <a:t>offene Punkte</a:t>
            </a:r>
            <a:r>
              <a:rPr sz="1600" dirty="0"/>
              <a:t> </a:t>
            </a:r>
            <a:r>
              <a:rPr sz="1600" dirty="0" err="1"/>
              <a:t>sortieren</a:t>
            </a:r>
            <a:br>
              <a:rPr lang="de-DE" dirty="0"/>
            </a:br>
            <a:r>
              <a:rPr lang="de-DE" sz="1000" dirty="0"/>
              <a:t>Offene Maßnahmen bewerten und priorisieren</a:t>
            </a:r>
            <a:endParaRPr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3154680" y="3246120"/>
            <a:ext cx="320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6E7D84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474720" y="1552575"/>
            <a:ext cx="2423160" cy="352234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3639312" y="1844421"/>
            <a:ext cx="777240" cy="384048"/>
          </a:xfrm>
          <a:prstGeom prst="round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3639312" y="1851279"/>
            <a:ext cx="777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31–50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39312" y="2317623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 err="1">
                <a:solidFill>
                  <a:srgbClr val="162A3A"/>
                </a:solidFill>
                <a:latin typeface="Aptos"/>
              </a:rPr>
              <a:t>Fokussieren</a:t>
            </a:r>
            <a:endParaRPr sz="1800" b="1" dirty="0">
              <a:solidFill>
                <a:srgbClr val="162A3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639312" y="2792477"/>
            <a:ext cx="2011680" cy="1692771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lang="de-DE" sz="1600" b="0" dirty="0">
                <a:solidFill>
                  <a:srgbClr val="303D44"/>
                </a:solidFill>
                <a:latin typeface="Aptos"/>
              </a:rPr>
              <a:t>- </a:t>
            </a:r>
            <a:r>
              <a:rPr sz="1600" b="0" dirty="0">
                <a:solidFill>
                  <a:srgbClr val="303D44"/>
                </a:solidFill>
                <a:latin typeface="Aptos"/>
              </a:rPr>
              <a:t>Pareto </a:t>
            </a:r>
            <a:r>
              <a:rPr sz="1600" b="0" dirty="0" err="1">
                <a:solidFill>
                  <a:srgbClr val="303D44"/>
                </a:solidFill>
                <a:latin typeface="Aptos"/>
              </a:rPr>
              <a:t>erstellen</a:t>
            </a:r>
            <a:br>
              <a:rPr lang="de-DE" sz="1300" b="0" dirty="0">
                <a:solidFill>
                  <a:srgbClr val="303D44"/>
                </a:solidFill>
                <a:latin typeface="Aptos"/>
              </a:rPr>
            </a:br>
            <a:r>
              <a:rPr lang="de-DE" sz="1000" b="0" dirty="0">
                <a:solidFill>
                  <a:srgbClr val="303D44"/>
                </a:solidFill>
                <a:latin typeface="Aptos"/>
              </a:rPr>
              <a:t>Welche Störungen verursachen den größten Verlust? Top-Verursacher erkennen und gezielt bearbeiten.</a:t>
            </a:r>
            <a:br>
              <a:rPr dirty="0"/>
            </a:br>
            <a:r>
              <a:rPr lang="de-DE" sz="1600" dirty="0"/>
              <a:t>- </a:t>
            </a:r>
            <a:r>
              <a:rPr sz="1600" dirty="0"/>
              <a:t>Pilot</a:t>
            </a:r>
            <a:r>
              <a:rPr lang="de-DE" sz="1600" dirty="0" err="1"/>
              <a:t>anlage</a:t>
            </a:r>
            <a:r>
              <a:rPr sz="1600" dirty="0"/>
              <a:t> </a:t>
            </a:r>
            <a:r>
              <a:rPr sz="1600" dirty="0" err="1"/>
              <a:t>wählen</a:t>
            </a:r>
            <a:br>
              <a:rPr dirty="0"/>
            </a:br>
            <a:r>
              <a:rPr lang="de-DE" sz="1600" dirty="0"/>
              <a:t>- Ausgangszustand festhalten</a:t>
            </a:r>
            <a:endParaRPr sz="1600" dirty="0"/>
          </a:p>
        </p:txBody>
      </p:sp>
      <p:sp>
        <p:nvSpPr>
          <p:cNvPr id="21" name="TextBox 20"/>
          <p:cNvSpPr txBox="1"/>
          <p:nvPr/>
        </p:nvSpPr>
        <p:spPr>
          <a:xfrm>
            <a:off x="5943600" y="3246120"/>
            <a:ext cx="320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6E7D84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63640" y="1552575"/>
            <a:ext cx="2423160" cy="352234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428231" y="1869948"/>
            <a:ext cx="777240" cy="384048"/>
          </a:xfrm>
          <a:prstGeom prst="round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428231" y="1879092"/>
            <a:ext cx="777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 dirty="0">
                <a:solidFill>
                  <a:srgbClr val="FFFFFF"/>
                </a:solidFill>
                <a:latin typeface="Aptos"/>
              </a:rPr>
              <a:t>51–80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8231" y="2322799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 err="1">
                <a:solidFill>
                  <a:srgbClr val="162A3A"/>
                </a:solidFill>
                <a:latin typeface="Aptos"/>
              </a:rPr>
              <a:t>Pilotieren</a:t>
            </a:r>
            <a:endParaRPr sz="1800" b="1" dirty="0">
              <a:solidFill>
                <a:srgbClr val="162A3A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469381" y="2824756"/>
            <a:ext cx="2057401" cy="163121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600" dirty="0"/>
              <a:t>- Tägliche Kurzbesprechung </a:t>
            </a:r>
            <a:br>
              <a:rPr dirty="0"/>
            </a:br>
            <a:r>
              <a:rPr lang="de-DE" sz="1600" dirty="0"/>
              <a:t>- Ursachen analysieren 5 Warum</a:t>
            </a:r>
            <a:br>
              <a:rPr lang="de-DE" dirty="0"/>
            </a:br>
            <a:r>
              <a:rPr lang="de-DE" sz="1000" dirty="0"/>
              <a:t>Ziel: Fehler dauerhaft beseitigen statt Symptome behandeln.</a:t>
            </a:r>
            <a:br>
              <a:rPr dirty="0"/>
            </a:br>
            <a:r>
              <a:rPr lang="de-DE" sz="1600" dirty="0"/>
              <a:t>- </a:t>
            </a:r>
            <a:r>
              <a:rPr sz="1600" dirty="0"/>
              <a:t>Standards</a:t>
            </a:r>
            <a:r>
              <a:rPr lang="de-DE" sz="1600" dirty="0"/>
              <a:t> festlegen</a:t>
            </a:r>
            <a:endParaRPr sz="1600" dirty="0"/>
          </a:p>
        </p:txBody>
      </p:sp>
      <p:sp>
        <p:nvSpPr>
          <p:cNvPr id="29" name="TextBox 28"/>
          <p:cNvSpPr txBox="1"/>
          <p:nvPr/>
        </p:nvSpPr>
        <p:spPr>
          <a:xfrm>
            <a:off x="8732520" y="3246120"/>
            <a:ext cx="32004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6E7D84"/>
                </a:solidFill>
                <a:latin typeface="Aptos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52559" y="1552575"/>
            <a:ext cx="2423160" cy="3522345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217151" y="1860423"/>
            <a:ext cx="777240" cy="384048"/>
          </a:xfrm>
          <a:prstGeom prst="roundRect">
            <a:avLst/>
          </a:prstGeom>
          <a:solidFill>
            <a:srgbClr val="4D9964"/>
          </a:solidFill>
          <a:ln w="12700"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217151" y="1821942"/>
            <a:ext cx="7772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81–100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189720" y="2312670"/>
            <a:ext cx="20116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dirty="0" err="1">
                <a:solidFill>
                  <a:srgbClr val="162A3A"/>
                </a:solidFill>
                <a:latin typeface="Aptos"/>
              </a:rPr>
              <a:t>Stabilisieren</a:t>
            </a:r>
            <a:endParaRPr sz="1800" b="1" dirty="0">
              <a:solidFill>
                <a:srgbClr val="162A3A"/>
              </a:solidFill>
              <a:latin typeface="Apto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9224008" y="2780943"/>
            <a:ext cx="2087120" cy="2400657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Wirkung nachweisen</a:t>
            </a:r>
            <a:b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Haben sich Stillstand, Störungen und Wiederholfehler tatsächlich verbessert?</a:t>
            </a:r>
            <a:br>
              <a:rPr lang="de-DE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Wartung optimieren</a:t>
            </a:r>
            <a:b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/>
              <a:t>Erkenntnisse aus dem Pilot in Prüf- und Wartungspläne übernehmen.</a:t>
            </a:r>
            <a:b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 Erfolgreiches übertragen</a:t>
            </a:r>
            <a:br>
              <a:rPr lang="de-DE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de-DE" sz="1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Was funktioniert, auf vergleichbare Anlagen/Bereiche ausrollen.</a:t>
            </a:r>
          </a:p>
          <a:p>
            <a:endParaRPr sz="1600" dirty="0">
              <a:latin typeface="Caladea" panose="02040503050406030204" pitchFamily="18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51560" y="5682883"/>
            <a:ext cx="100584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 err="1">
                <a:solidFill>
                  <a:srgbClr val="162A3A"/>
                </a:solidFill>
                <a:highlight>
                  <a:srgbClr val="FFFF00"/>
                </a:highlight>
                <a:latin typeface="Aptos"/>
              </a:rPr>
              <a:t>Ergebnis nach 100 Tagen: An einer Pilotanlage funktioniert der neue Ablauf – danach wird schrittweise erweitert.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4. Störungen einheitlich erfassen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58781"/>
            <a:ext cx="10698480" cy="276999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200" dirty="0">
                <a:solidFill>
                  <a:srgbClr val="6E7D84"/>
                </a:solidFill>
                <a:latin typeface="Aptos"/>
              </a:rPr>
              <a:t>J</a:t>
            </a:r>
            <a:r>
              <a:rPr lang="de-DE" sz="1200" dirty="0"/>
              <a:t>ede Störung wird gleich erfasst – damit wir erkennen, wo Zeit verloren geht und welche Fehler wiederkommen.</a:t>
            </a:r>
            <a:endParaRPr sz="1200" b="0" dirty="0">
              <a:solidFill>
                <a:srgbClr val="6E7D84"/>
              </a:solidFill>
              <a:latin typeface="Aptos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05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1554480"/>
            <a:ext cx="2377440" cy="438912"/>
          </a:xfrm>
          <a:prstGeom prst="rect">
            <a:avLst/>
          </a:prstGeom>
          <a:solidFill>
            <a:srgbClr val="162A3A"/>
          </a:solidFill>
          <a:ln w="12700">
            <a:solidFill>
              <a:srgbClr val="162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063240" y="1554480"/>
            <a:ext cx="2834640" cy="438912"/>
          </a:xfrm>
          <a:prstGeom prst="rect">
            <a:avLst/>
          </a:prstGeom>
          <a:solidFill>
            <a:srgbClr val="162A3A"/>
          </a:solidFill>
          <a:ln w="12700">
            <a:solidFill>
              <a:srgbClr val="162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" y="1554480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Was wird eingetragen?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82112" y="1554480"/>
            <a:ext cx="2606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1">
                <a:solidFill>
                  <a:srgbClr val="FFFFFF"/>
                </a:solidFill>
                <a:latin typeface="Aptos"/>
              </a:rPr>
              <a:t>Beispiel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5800" y="2084831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3063240" y="2084831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04672" y="2084831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Anlage / Linie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82112" y="2084831"/>
            <a:ext cx="2606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Wellpappenanlage 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2615184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063240" y="2615184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04672" y="2615184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Baugruppe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82112" y="2615184"/>
            <a:ext cx="2606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Fördertechnik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85800" y="3145535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3063240" y="3145535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04672" y="3145535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Stillstand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182112" y="3145535"/>
            <a:ext cx="2606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42 min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85800" y="3675887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063240" y="3675887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4672" y="3675887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Fehlerbild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182112" y="3675887"/>
            <a:ext cx="2606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Band läuft schief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85800" y="4206240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3063240" y="4206240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4672" y="4206240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Ursache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82112" y="4294891"/>
            <a:ext cx="260604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100" dirty="0"/>
              <a:t>Führung verschlissen</a:t>
            </a:r>
            <a:endParaRPr sz="1100" b="0" dirty="0">
              <a:solidFill>
                <a:srgbClr val="303D44"/>
              </a:solidFill>
              <a:latin typeface="Aptos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800" y="4736592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3063240" y="4736592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04672" y="4736592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Maßnahme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182112" y="4825243"/>
            <a:ext cx="260604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lang="de-DE" sz="1100" b="0" dirty="0">
                <a:solidFill>
                  <a:srgbClr val="303D44"/>
                </a:solidFill>
                <a:latin typeface="Aptos"/>
              </a:rPr>
              <a:t>Verantwortlicher + Termin</a:t>
            </a:r>
            <a:endParaRPr sz="1100" b="0" dirty="0">
              <a:solidFill>
                <a:srgbClr val="303D44"/>
              </a:solidFill>
              <a:latin typeface="Apto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85800" y="5266944"/>
            <a:ext cx="2377440" cy="438912"/>
          </a:xfrm>
          <a:prstGeom prst="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3063240" y="5266944"/>
            <a:ext cx="2834640" cy="438912"/>
          </a:xfrm>
          <a:prstGeom prst="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04672" y="5266944"/>
            <a:ext cx="21488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Fehler schon bekannt?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182112" y="5266944"/>
            <a:ext cx="260604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Ja / Nein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0" y="1572768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2A3A"/>
                </a:solidFill>
                <a:latin typeface="Aptos"/>
              </a:rPr>
              <a:t>Von der Störung bis zur Lösung</a:t>
            </a:r>
          </a:p>
        </p:txBody>
      </p:sp>
      <p:sp>
        <p:nvSpPr>
          <p:cNvPr id="39" name="Oval 38"/>
          <p:cNvSpPr/>
          <p:nvPr/>
        </p:nvSpPr>
        <p:spPr>
          <a:xfrm>
            <a:off x="6629400" y="2057400"/>
            <a:ext cx="438912" cy="43891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629400" y="205740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23760" y="2029968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2A3A"/>
                </a:solidFill>
                <a:latin typeface="Aptos"/>
              </a:rPr>
              <a:t>Störung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8458200" y="2036323"/>
            <a:ext cx="24688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100" dirty="0"/>
              <a:t>Was ist passiert?</a:t>
            </a:r>
            <a:endParaRPr sz="1100" b="0" dirty="0">
              <a:solidFill>
                <a:srgbClr val="6E7D84"/>
              </a:solidFill>
              <a:latin typeface="Aptos"/>
            </a:endParaRPr>
          </a:p>
        </p:txBody>
      </p:sp>
      <p:cxnSp>
        <p:nvCxnSpPr>
          <p:cNvPr id="43" name="Connector 42"/>
          <p:cNvCxnSpPr/>
          <p:nvPr/>
        </p:nvCxnSpPr>
        <p:spPr>
          <a:xfrm>
            <a:off x="6848856" y="2496312"/>
            <a:ext cx="0" cy="274320"/>
          </a:xfrm>
          <a:prstGeom prst="line">
            <a:avLst/>
          </a:prstGeom>
          <a:ln w="254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Oval 43"/>
          <p:cNvSpPr/>
          <p:nvPr/>
        </p:nvSpPr>
        <p:spPr>
          <a:xfrm>
            <a:off x="6629400" y="2770632"/>
            <a:ext cx="438912" cy="43891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6629400" y="27706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223760" y="2743200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2A3A"/>
                </a:solidFill>
                <a:latin typeface="Aptos"/>
              </a:rPr>
              <a:t>Zeit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458200" y="2749555"/>
            <a:ext cx="24688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100" dirty="0"/>
              <a:t>Wie lange stand die Anlage?</a:t>
            </a:r>
          </a:p>
        </p:txBody>
      </p:sp>
      <p:cxnSp>
        <p:nvCxnSpPr>
          <p:cNvPr id="48" name="Connector 47"/>
          <p:cNvCxnSpPr/>
          <p:nvPr/>
        </p:nvCxnSpPr>
        <p:spPr>
          <a:xfrm>
            <a:off x="6848856" y="3209544"/>
            <a:ext cx="0" cy="274320"/>
          </a:xfrm>
          <a:prstGeom prst="line">
            <a:avLst/>
          </a:prstGeom>
          <a:ln w="254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Oval 48"/>
          <p:cNvSpPr/>
          <p:nvPr/>
        </p:nvSpPr>
        <p:spPr>
          <a:xfrm>
            <a:off x="6629400" y="3483864"/>
            <a:ext cx="438912" cy="43891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6629400" y="348386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23760" y="3456432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2A3A"/>
                </a:solidFill>
                <a:latin typeface="Aptos"/>
              </a:rPr>
              <a:t>Ursache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458200" y="3462787"/>
            <a:ext cx="24688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100" dirty="0"/>
              <a:t>Was war die Ursache?</a:t>
            </a:r>
            <a:endParaRPr sz="1100" b="0" dirty="0">
              <a:solidFill>
                <a:srgbClr val="6E7D84"/>
              </a:solidFill>
              <a:latin typeface="Aptos"/>
            </a:endParaRPr>
          </a:p>
        </p:txBody>
      </p:sp>
      <p:cxnSp>
        <p:nvCxnSpPr>
          <p:cNvPr id="53" name="Connector 52"/>
          <p:cNvCxnSpPr/>
          <p:nvPr/>
        </p:nvCxnSpPr>
        <p:spPr>
          <a:xfrm>
            <a:off x="6848856" y="3922776"/>
            <a:ext cx="0" cy="274320"/>
          </a:xfrm>
          <a:prstGeom prst="line">
            <a:avLst/>
          </a:prstGeom>
          <a:ln w="254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Oval 53"/>
          <p:cNvSpPr/>
          <p:nvPr/>
        </p:nvSpPr>
        <p:spPr>
          <a:xfrm>
            <a:off x="6629400" y="4197096"/>
            <a:ext cx="438912" cy="43891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6629400" y="419709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223760" y="4169663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2A3A"/>
                </a:solidFill>
                <a:latin typeface="Aptos"/>
              </a:rPr>
              <a:t>Maßnahme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8458200" y="4176018"/>
            <a:ext cx="24688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100" dirty="0"/>
              <a:t>Was wird geändert?</a:t>
            </a:r>
            <a:endParaRPr sz="1100" b="0" dirty="0">
              <a:solidFill>
                <a:srgbClr val="6E7D84"/>
              </a:solidFill>
              <a:latin typeface="Aptos"/>
            </a:endParaRPr>
          </a:p>
        </p:txBody>
      </p:sp>
      <p:cxnSp>
        <p:nvCxnSpPr>
          <p:cNvPr id="58" name="Connector 57"/>
          <p:cNvCxnSpPr/>
          <p:nvPr/>
        </p:nvCxnSpPr>
        <p:spPr>
          <a:xfrm>
            <a:off x="6848856" y="4636008"/>
            <a:ext cx="0" cy="274320"/>
          </a:xfrm>
          <a:prstGeom prst="line">
            <a:avLst/>
          </a:prstGeom>
          <a:ln w="254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6629400" y="4910328"/>
            <a:ext cx="438912" cy="438912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6629400" y="49103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223760" y="4882896"/>
            <a:ext cx="1143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162A3A"/>
                </a:solidFill>
                <a:latin typeface="Aptos"/>
              </a:rPr>
              <a:t>Prüfung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458200" y="4889251"/>
            <a:ext cx="246888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1100" dirty="0"/>
              <a:t>Ist der Fehler danach dauerhaft weg?</a:t>
            </a:r>
            <a:endParaRPr sz="1100" b="0" dirty="0">
              <a:solidFill>
                <a:srgbClr val="6E7D84"/>
              </a:solidFill>
              <a:latin typeface="Aptos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5. Die größten Stillstandsverursacher zuerst bearbeiten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Beispiel: Störungen nach ungeplanter Stillstandszeit sortieren.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06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731520" y="1691640"/>
          <a:ext cx="667512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ounded Rectangle 6"/>
          <p:cNvSpPr/>
          <p:nvPr/>
        </p:nvSpPr>
        <p:spPr>
          <a:xfrm>
            <a:off x="7818120" y="1828800"/>
            <a:ext cx="3520440" cy="356616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92440" y="2084831"/>
            <a:ext cx="29260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2A3A"/>
                </a:solidFill>
                <a:latin typeface="Aptos"/>
              </a:rPr>
              <a:t>Pilotanlage auswählen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92440" y="2697480"/>
            <a:ext cx="2743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303D44"/>
                </a:solidFill>
                <a:latin typeface="Aptos"/>
              </a:rPr>
              <a:t>Eine Anlage auswählen, bei der:</a:t>
            </a:r>
          </a:p>
        </p:txBody>
      </p:sp>
      <p:sp>
        <p:nvSpPr>
          <p:cNvPr id="10" name="Oval 9"/>
          <p:cNvSpPr/>
          <p:nvPr/>
        </p:nvSpPr>
        <p:spPr>
          <a:xfrm>
            <a:off x="8119872" y="3154680"/>
            <a:ext cx="201168" cy="20116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119872" y="3154680"/>
            <a:ext cx="20116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30768" y="3099816"/>
            <a:ext cx="25146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viel Stillstandszeit entsteht</a:t>
            </a:r>
          </a:p>
        </p:txBody>
      </p:sp>
      <p:sp>
        <p:nvSpPr>
          <p:cNvPr id="13" name="Oval 12"/>
          <p:cNvSpPr/>
          <p:nvPr/>
        </p:nvSpPr>
        <p:spPr>
          <a:xfrm>
            <a:off x="8119872" y="3657600"/>
            <a:ext cx="201168" cy="20116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19872" y="3657600"/>
            <a:ext cx="20116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30768" y="3602736"/>
            <a:ext cx="25146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Bediener und Instandhaltung Ursachen beeinflussen können</a:t>
            </a:r>
          </a:p>
        </p:txBody>
      </p:sp>
      <p:sp>
        <p:nvSpPr>
          <p:cNvPr id="16" name="Oval 15"/>
          <p:cNvSpPr/>
          <p:nvPr/>
        </p:nvSpPr>
        <p:spPr>
          <a:xfrm>
            <a:off x="8119872" y="4160520"/>
            <a:ext cx="201168" cy="20116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119872" y="4160520"/>
            <a:ext cx="20116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30768" y="4105656"/>
            <a:ext cx="25146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die Verbesserung messbar ist</a:t>
            </a:r>
          </a:p>
        </p:txBody>
      </p:sp>
      <p:sp>
        <p:nvSpPr>
          <p:cNvPr id="19" name="Oval 18"/>
          <p:cNvSpPr/>
          <p:nvPr/>
        </p:nvSpPr>
        <p:spPr>
          <a:xfrm>
            <a:off x="8119872" y="4663440"/>
            <a:ext cx="201168" cy="201168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119872" y="4663440"/>
            <a:ext cx="201168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430768" y="4608576"/>
            <a:ext cx="25146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Erkenntnisse auf andere Anlagen übertragbar sind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60520" y="3208351"/>
            <a:ext cx="27432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 dirty="0">
                <a:solidFill>
                  <a:srgbClr val="CC4C4C"/>
                </a:solidFill>
                <a:latin typeface="Aptos"/>
              </a:rPr>
              <a:t>Nicht </a:t>
            </a:r>
            <a:r>
              <a:rPr sz="1200" b="1" dirty="0" err="1">
                <a:solidFill>
                  <a:srgbClr val="CC4C4C"/>
                </a:solidFill>
                <a:latin typeface="Aptos"/>
              </a:rPr>
              <a:t>automatisch</a:t>
            </a:r>
            <a:r>
              <a:rPr sz="1200" b="1" dirty="0">
                <a:solidFill>
                  <a:srgbClr val="CC4C4C"/>
                </a:solidFill>
                <a:latin typeface="Aptos"/>
              </a:rPr>
              <a:t> die „</a:t>
            </a:r>
            <a:r>
              <a:rPr sz="1200" b="1" dirty="0" err="1">
                <a:solidFill>
                  <a:srgbClr val="CC4C4C"/>
                </a:solidFill>
                <a:latin typeface="Aptos"/>
              </a:rPr>
              <a:t>schlimmste</a:t>
            </a:r>
            <a:r>
              <a:rPr sz="1200" b="1" dirty="0">
                <a:solidFill>
                  <a:srgbClr val="CC4C4C"/>
                </a:solidFill>
                <a:latin typeface="Aptos"/>
              </a:rPr>
              <a:t>“ Anlage </a:t>
            </a:r>
            <a:r>
              <a:rPr sz="1200" b="1" dirty="0" err="1">
                <a:solidFill>
                  <a:srgbClr val="CC4C4C"/>
                </a:solidFill>
                <a:latin typeface="Aptos"/>
              </a:rPr>
              <a:t>wählen</a:t>
            </a:r>
            <a:r>
              <a:rPr sz="1200" b="1" dirty="0">
                <a:solidFill>
                  <a:srgbClr val="CC4C4C"/>
                </a:solidFill>
                <a:latin typeface="Aptos"/>
              </a:rPr>
              <a:t>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6. Offene Maßnahmen bewerten und ordnen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Jede offene Maßnahme bekommt Nutzen, Verantwortung und Termin.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645920"/>
            <a:ext cx="6583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32688" y="1737360"/>
            <a:ext cx="457200" cy="457200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32688" y="1737360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1691640"/>
            <a:ext cx="33832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Sicherheit / Produktionsrisiko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486400" y="1783080"/>
            <a:ext cx="1417320" cy="384048"/>
          </a:xfrm>
          <a:prstGeom prst="roundRect">
            <a:avLst/>
          </a:prstGeom>
          <a:solidFill>
            <a:srgbClr val="CC4C4C"/>
          </a:solidFill>
          <a:ln w="12700"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486400" y="1783080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sofort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31520" y="2560320"/>
            <a:ext cx="6583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932688" y="2651760"/>
            <a:ext cx="457200" cy="457200"/>
          </a:xfrm>
          <a:prstGeom prst="ellipse">
            <a:avLst/>
          </a:prstGeom>
          <a:solidFill>
            <a:srgbClr val="EB9134"/>
          </a:solidFill>
          <a:ln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32688" y="2651760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00200" y="2606039"/>
            <a:ext cx="33832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Wiederkehrender Verlust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0" y="2697479"/>
            <a:ext cx="1417320" cy="384048"/>
          </a:xfrm>
          <a:prstGeom prst="round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486400" y="2697479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terminieren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" y="3474720"/>
            <a:ext cx="6583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932688" y="3566160"/>
            <a:ext cx="457200" cy="457200"/>
          </a:xfrm>
          <a:prstGeom prst="ellipse">
            <a:avLst/>
          </a:prstGeom>
          <a:solidFill>
            <a:srgbClr val="4FB0B8"/>
          </a:solidFill>
          <a:ln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932688" y="3566160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3520439"/>
            <a:ext cx="33832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Verbesserung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0" y="3611879"/>
            <a:ext cx="1417320" cy="384048"/>
          </a:xfrm>
          <a:prstGeom prst="round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486400" y="3611879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später einplanen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31520" y="4389120"/>
            <a:ext cx="6583680" cy="65836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32688" y="4480559"/>
            <a:ext cx="457200" cy="457200"/>
          </a:xfrm>
          <a:prstGeom prst="ellipse">
            <a:avLst/>
          </a:prstGeom>
          <a:solidFill>
            <a:srgbClr val="6E7D84"/>
          </a:solidFill>
          <a:ln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932688" y="4480559"/>
            <a:ext cx="4572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D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00200" y="4434840"/>
            <a:ext cx="338328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Überholt / ohne Nutzen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5486400" y="4526280"/>
            <a:ext cx="1417320" cy="384048"/>
          </a:xfrm>
          <a:prstGeom prst="roundRect">
            <a:avLst/>
          </a:prstGeom>
          <a:solidFill>
            <a:srgbClr val="6E7D84"/>
          </a:solidFill>
          <a:ln w="12700"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5486400" y="4526280"/>
            <a:ext cx="141732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schließen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7818120" y="1645920"/>
            <a:ext cx="3383280" cy="393192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8092440" y="1920240"/>
            <a:ext cx="27432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2A3A"/>
                </a:solidFill>
                <a:latin typeface="Aptos"/>
              </a:rPr>
              <a:t>Eine Maßnahme ist erst fertig, wenn:</a:t>
            </a:r>
          </a:p>
        </p:txBody>
      </p:sp>
      <p:sp>
        <p:nvSpPr>
          <p:cNvPr id="32" name="Oval 31"/>
          <p:cNvSpPr/>
          <p:nvPr/>
        </p:nvSpPr>
        <p:spPr>
          <a:xfrm>
            <a:off x="8138160" y="2560320"/>
            <a:ext cx="228600" cy="22860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138160" y="2560320"/>
            <a:ext cx="228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503920" y="2505456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Verantwortlicher benannt</a:t>
            </a:r>
          </a:p>
        </p:txBody>
      </p:sp>
      <p:sp>
        <p:nvSpPr>
          <p:cNvPr id="35" name="Oval 34"/>
          <p:cNvSpPr/>
          <p:nvPr/>
        </p:nvSpPr>
        <p:spPr>
          <a:xfrm>
            <a:off x="8138160" y="3090672"/>
            <a:ext cx="228600" cy="22860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8138160" y="3090672"/>
            <a:ext cx="228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503920" y="3035808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Termin gesetzt</a:t>
            </a:r>
          </a:p>
        </p:txBody>
      </p:sp>
      <p:sp>
        <p:nvSpPr>
          <p:cNvPr id="38" name="Oval 37"/>
          <p:cNvSpPr/>
          <p:nvPr/>
        </p:nvSpPr>
        <p:spPr>
          <a:xfrm>
            <a:off x="8138160" y="3621024"/>
            <a:ext cx="228600" cy="22860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8138160" y="3621024"/>
            <a:ext cx="228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503920" y="3566160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Ursache bekannt</a:t>
            </a:r>
          </a:p>
        </p:txBody>
      </p:sp>
      <p:sp>
        <p:nvSpPr>
          <p:cNvPr id="41" name="Oval 40"/>
          <p:cNvSpPr/>
          <p:nvPr/>
        </p:nvSpPr>
        <p:spPr>
          <a:xfrm>
            <a:off x="8138160" y="4151375"/>
            <a:ext cx="228600" cy="22860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8138160" y="4151375"/>
            <a:ext cx="228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8503920" y="4096512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Umsetzung dokumentiert</a:t>
            </a:r>
          </a:p>
        </p:txBody>
      </p:sp>
      <p:sp>
        <p:nvSpPr>
          <p:cNvPr id="44" name="Oval 43"/>
          <p:cNvSpPr/>
          <p:nvPr/>
        </p:nvSpPr>
        <p:spPr>
          <a:xfrm>
            <a:off x="8138160" y="4681727"/>
            <a:ext cx="228600" cy="22860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138160" y="4681727"/>
            <a:ext cx="2286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1">
                <a:solidFill>
                  <a:srgbClr val="FFFFFF"/>
                </a:solidFill>
                <a:latin typeface="Aptos"/>
              </a:rPr>
              <a:t>✓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503920" y="4626864"/>
            <a:ext cx="219456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Wirksamkeit geprüft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7. TPM-Pilot: Maschine gemeinsam stabilisieren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Bediener erkennen Abweichungen früh und halten Grundzustände ein – Reparaturen bleiben Aufgabe der Instandhaltung.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08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920240"/>
            <a:ext cx="4892040" cy="3246120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1188720" y="3886200"/>
            <a:ext cx="3886200" cy="292608"/>
          </a:xfrm>
          <a:prstGeom prst="rect">
            <a:avLst/>
          </a:prstGeom>
          <a:solidFill>
            <a:srgbClr val="162A3A"/>
          </a:solidFill>
          <a:ln w="12700">
            <a:solidFill>
              <a:srgbClr val="162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325880" y="4133087"/>
            <a:ext cx="310896" cy="310896"/>
          </a:xfrm>
          <a:prstGeom prst="ellipse">
            <a:avLst/>
          </a:prstGeom>
          <a:solidFill>
            <a:srgbClr val="6E7D84"/>
          </a:solidFill>
          <a:ln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2057400" y="4133087"/>
            <a:ext cx="310896" cy="310896"/>
          </a:xfrm>
          <a:prstGeom prst="ellipse">
            <a:avLst/>
          </a:prstGeom>
          <a:solidFill>
            <a:srgbClr val="6E7D84"/>
          </a:solidFill>
          <a:ln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2788920" y="4133087"/>
            <a:ext cx="310896" cy="310896"/>
          </a:xfrm>
          <a:prstGeom prst="ellipse">
            <a:avLst/>
          </a:prstGeom>
          <a:solidFill>
            <a:srgbClr val="6E7D84"/>
          </a:solidFill>
          <a:ln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3520440" y="4133087"/>
            <a:ext cx="310896" cy="310896"/>
          </a:xfrm>
          <a:prstGeom prst="ellipse">
            <a:avLst/>
          </a:prstGeom>
          <a:solidFill>
            <a:srgbClr val="6E7D84"/>
          </a:solidFill>
          <a:ln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4251960" y="4133087"/>
            <a:ext cx="310896" cy="310896"/>
          </a:xfrm>
          <a:prstGeom prst="ellipse">
            <a:avLst/>
          </a:prstGeom>
          <a:solidFill>
            <a:srgbClr val="6E7D84"/>
          </a:solidFill>
          <a:ln>
            <a:solidFill>
              <a:srgbClr val="6E7D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1417320" y="2514600"/>
            <a:ext cx="960120" cy="1371600"/>
          </a:xfrm>
          <a:prstGeom prst="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2651760" y="2148840"/>
            <a:ext cx="1051560" cy="1737360"/>
          </a:xfrm>
          <a:prstGeom prst="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3977639" y="2651760"/>
            <a:ext cx="822960" cy="1234440"/>
          </a:xfrm>
          <a:prstGeom prst="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1097280" y="2148840"/>
            <a:ext cx="1005840" cy="384048"/>
          </a:xfrm>
          <a:prstGeom prst="round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097280" y="2148840"/>
            <a:ext cx="1005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Reinigen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2788920" y="1783080"/>
            <a:ext cx="1005840" cy="384048"/>
          </a:xfrm>
          <a:prstGeom prst="round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788920" y="1783080"/>
            <a:ext cx="1005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Prüfen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160520" y="2240280"/>
            <a:ext cx="1005840" cy="384048"/>
          </a:xfrm>
          <a:prstGeom prst="round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160520" y="2240280"/>
            <a:ext cx="1005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Abweichung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434840" y="4526280"/>
            <a:ext cx="1005840" cy="384048"/>
          </a:xfrm>
          <a:prstGeom prst="roundRect">
            <a:avLst/>
          </a:prstGeom>
          <a:solidFill>
            <a:srgbClr val="4D9964"/>
          </a:solidFill>
          <a:ln w="12700"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4434840" y="4526280"/>
            <a:ext cx="100584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Schmieren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172200" y="173736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2A3A"/>
                </a:solidFill>
                <a:latin typeface="Aptos"/>
              </a:rPr>
              <a:t>Bediener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72200" y="2148840"/>
            <a:ext cx="2286000" cy="181588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400" b="0" dirty="0">
                <a:solidFill>
                  <a:srgbClr val="303D44"/>
                </a:solidFill>
                <a:latin typeface="Aptos"/>
              </a:rPr>
              <a:t>• </a:t>
            </a:r>
            <a:r>
              <a:rPr sz="1400" b="0" dirty="0" err="1">
                <a:solidFill>
                  <a:srgbClr val="303D44"/>
                </a:solidFill>
                <a:latin typeface="Aptos"/>
              </a:rPr>
              <a:t>reinigen</a:t>
            </a:r>
            <a:endParaRPr lang="de-DE" sz="1400" b="0" dirty="0">
              <a:solidFill>
                <a:srgbClr val="303D44"/>
              </a:solidFill>
              <a:latin typeface="Aptos"/>
            </a:endParaRPr>
          </a:p>
          <a:p>
            <a:pPr algn="l"/>
            <a:br>
              <a:rPr lang="de-DE" sz="1400" b="0" dirty="0">
                <a:solidFill>
                  <a:srgbClr val="303D44"/>
                </a:solidFill>
                <a:latin typeface="Aptos"/>
              </a:rPr>
            </a:br>
            <a:r>
              <a:rPr sz="1400" dirty="0"/>
              <a:t>• Sicht-/</a:t>
            </a:r>
            <a:r>
              <a:rPr sz="1400" dirty="0" err="1"/>
              <a:t>Funktionsprüfung</a:t>
            </a:r>
            <a:endParaRPr lang="de-DE" sz="1400" dirty="0"/>
          </a:p>
          <a:p>
            <a:pPr algn="l"/>
            <a:br>
              <a:rPr sz="1400" dirty="0"/>
            </a:br>
            <a:r>
              <a:rPr sz="1400" dirty="0"/>
              <a:t>• </a:t>
            </a:r>
            <a:r>
              <a:rPr sz="1400" dirty="0" err="1"/>
              <a:t>Abweichungen</a:t>
            </a:r>
            <a:r>
              <a:rPr sz="1400" dirty="0"/>
              <a:t> </a:t>
            </a:r>
            <a:r>
              <a:rPr sz="1400" dirty="0" err="1"/>
              <a:t>markieren</a:t>
            </a:r>
            <a:r>
              <a:rPr lang="de-DE" sz="1400" dirty="0"/>
              <a:t> (roter Zettel etc.)</a:t>
            </a:r>
          </a:p>
          <a:p>
            <a:pPr algn="l"/>
            <a:br>
              <a:rPr sz="1400" dirty="0"/>
            </a:br>
            <a:r>
              <a:rPr sz="1400" dirty="0"/>
              <a:t>• Standards </a:t>
            </a:r>
            <a:r>
              <a:rPr sz="1400" dirty="0" err="1"/>
              <a:t>einhalten</a:t>
            </a:r>
            <a:endParaRPr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8823960" y="1737360"/>
            <a:ext cx="18288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1">
                <a:solidFill>
                  <a:srgbClr val="162A3A"/>
                </a:solidFill>
                <a:latin typeface="Aptos"/>
              </a:rPr>
              <a:t>Instandhaltung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823960" y="2148840"/>
            <a:ext cx="2487168" cy="1785104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200" b="0" dirty="0">
                <a:solidFill>
                  <a:srgbClr val="303D44"/>
                </a:solidFill>
                <a:latin typeface="Aptos"/>
              </a:rPr>
              <a:t>•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technische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Diagnose</a:t>
            </a:r>
            <a:endParaRPr lang="de-DE" sz="1200" b="0" dirty="0">
              <a:solidFill>
                <a:srgbClr val="303D44"/>
              </a:solidFill>
              <a:latin typeface="Aptos"/>
            </a:endParaRPr>
          </a:p>
          <a:p>
            <a:pPr algn="l"/>
            <a:br>
              <a:rPr dirty="0"/>
            </a:br>
            <a:r>
              <a:rPr sz="1600" dirty="0"/>
              <a:t>• </a:t>
            </a:r>
            <a:r>
              <a:rPr sz="1600" dirty="0" err="1"/>
              <a:t>Wartung</a:t>
            </a:r>
            <a:r>
              <a:rPr sz="1600" dirty="0"/>
              <a:t> / </a:t>
            </a:r>
            <a:r>
              <a:rPr sz="1600" dirty="0" err="1"/>
              <a:t>Messung</a:t>
            </a:r>
            <a:endParaRPr lang="de-DE" sz="1600" dirty="0"/>
          </a:p>
          <a:p>
            <a:pPr algn="l"/>
            <a:br>
              <a:rPr sz="1600" dirty="0"/>
            </a:br>
            <a:r>
              <a:rPr sz="1600" dirty="0"/>
              <a:t>• </a:t>
            </a:r>
            <a:r>
              <a:rPr sz="1600" dirty="0" err="1"/>
              <a:t>Ursachen</a:t>
            </a:r>
            <a:r>
              <a:rPr sz="1600" dirty="0"/>
              <a:t> </a:t>
            </a:r>
            <a:r>
              <a:rPr sz="1600" dirty="0" err="1"/>
              <a:t>beseitigen</a:t>
            </a:r>
            <a:endParaRPr lang="de-DE" sz="1600" dirty="0"/>
          </a:p>
          <a:p>
            <a:pPr algn="l"/>
            <a:br>
              <a:rPr sz="1600" dirty="0"/>
            </a:br>
            <a:r>
              <a:rPr sz="1600" dirty="0"/>
              <a:t>• </a:t>
            </a:r>
            <a:r>
              <a:rPr lang="de-DE" sz="1600" dirty="0"/>
              <a:t>Wartung</a:t>
            </a:r>
            <a:r>
              <a:rPr sz="1600" dirty="0"/>
              <a:t>-Plan </a:t>
            </a:r>
            <a:r>
              <a:rPr sz="1600" dirty="0" err="1"/>
              <a:t>verbessern</a:t>
            </a:r>
            <a:endParaRPr sz="1600" dirty="0"/>
          </a:p>
        </p:txBody>
      </p:sp>
      <p:cxnSp>
        <p:nvCxnSpPr>
          <p:cNvPr id="28" name="Connector 27"/>
          <p:cNvCxnSpPr/>
          <p:nvPr/>
        </p:nvCxnSpPr>
        <p:spPr>
          <a:xfrm>
            <a:off x="6172200" y="4178808"/>
            <a:ext cx="4983480" cy="0"/>
          </a:xfrm>
          <a:prstGeom prst="line">
            <a:avLst/>
          </a:prstGeom>
          <a:ln w="12700">
            <a:solidFill>
              <a:srgbClr val="CDD9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172200" y="4235898"/>
            <a:ext cx="2048256" cy="4001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000" b="1" dirty="0" err="1">
                <a:solidFill>
                  <a:srgbClr val="18898B"/>
                </a:solidFill>
                <a:latin typeface="Aptos"/>
              </a:rPr>
              <a:t>Gemeinsam</a:t>
            </a:r>
            <a:endParaRPr sz="2000" b="1" dirty="0">
              <a:solidFill>
                <a:srgbClr val="18898B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09969" y="4475723"/>
            <a:ext cx="36576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>
                <a:solidFill>
                  <a:srgbClr val="303D44"/>
                </a:solidFill>
                <a:latin typeface="Aptos"/>
              </a:rPr>
              <a:t>Standards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entwickeln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·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Schwachstellen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beseitigen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·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Wiederholstörungen</a:t>
            </a:r>
            <a:r>
              <a:rPr sz="1200" b="0" dirty="0">
                <a:solidFill>
                  <a:srgbClr val="303D4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303D44"/>
                </a:solidFill>
                <a:latin typeface="Aptos"/>
              </a:rPr>
              <a:t>verhindern</a:t>
            </a:r>
            <a:endParaRPr sz="1200" b="0" dirty="0">
              <a:solidFill>
                <a:srgbClr val="303D44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8. Tägliche Kurzbesprechung: 10 Minuten, gleiche Fragen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 dirty="0">
                <a:solidFill>
                  <a:srgbClr val="6E7D84"/>
                </a:solidFill>
                <a:latin typeface="Aptos"/>
              </a:rPr>
              <a:t>Ein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kurzer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Regelkreis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verhindert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,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dass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Maßnahmen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wieder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 </a:t>
            </a:r>
            <a:r>
              <a:rPr sz="1200" b="0" dirty="0" err="1">
                <a:solidFill>
                  <a:srgbClr val="6E7D84"/>
                </a:solidFill>
                <a:latin typeface="Aptos"/>
              </a:rPr>
              <a:t>versanden</a:t>
            </a:r>
            <a:r>
              <a:rPr sz="1200" b="0" dirty="0">
                <a:solidFill>
                  <a:srgbClr val="6E7D84"/>
                </a:solidFill>
                <a:latin typeface="Aptos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09</a:t>
            </a:r>
          </a:p>
        </p:txBody>
      </p:sp>
      <p:sp>
        <p:nvSpPr>
          <p:cNvPr id="6" name="Oval 5"/>
          <p:cNvSpPr/>
          <p:nvPr/>
        </p:nvSpPr>
        <p:spPr>
          <a:xfrm>
            <a:off x="1005840" y="1874519"/>
            <a:ext cx="621792" cy="62179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05840" y="1874519"/>
            <a:ext cx="621792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2697480"/>
            <a:ext cx="1600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62A3A"/>
                </a:solidFill>
                <a:latin typeface="Aptos"/>
              </a:rPr>
              <a:t>Seit gestern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3044952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E7D84"/>
                </a:solidFill>
                <a:latin typeface="Aptos"/>
              </a:rPr>
              <a:t>Stillstand?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57400" y="1938528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11" name="Oval 10"/>
          <p:cNvSpPr/>
          <p:nvPr/>
        </p:nvSpPr>
        <p:spPr>
          <a:xfrm>
            <a:off x="2926080" y="1874519"/>
            <a:ext cx="621792" cy="62179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926080" y="1874519"/>
            <a:ext cx="621792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423160" y="2697480"/>
            <a:ext cx="1600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62A3A"/>
                </a:solidFill>
                <a:latin typeface="Aptos"/>
              </a:rPr>
              <a:t>Größte Störung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23160" y="3044952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E7D84"/>
                </a:solidFill>
                <a:latin typeface="Aptos"/>
              </a:rPr>
              <a:t>Was war es?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977640" y="1938528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16" name="Oval 15"/>
          <p:cNvSpPr/>
          <p:nvPr/>
        </p:nvSpPr>
        <p:spPr>
          <a:xfrm>
            <a:off x="4846320" y="1874519"/>
            <a:ext cx="621792" cy="62179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846320" y="1874519"/>
            <a:ext cx="621792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43400" y="2697480"/>
            <a:ext cx="1600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62A3A"/>
                </a:solidFill>
                <a:latin typeface="Aptos"/>
              </a:rPr>
              <a:t>Fehler schon bekannt?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3044952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E7D84"/>
                </a:solidFill>
                <a:latin typeface="Aptos"/>
              </a:rPr>
              <a:t>Schon bekannt?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97880" y="1938528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21" name="Oval 20"/>
          <p:cNvSpPr/>
          <p:nvPr/>
        </p:nvSpPr>
        <p:spPr>
          <a:xfrm>
            <a:off x="6766560" y="1874519"/>
            <a:ext cx="621792" cy="62179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766560" y="1874519"/>
            <a:ext cx="621792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63640" y="2697480"/>
            <a:ext cx="1600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62A3A"/>
                </a:solidFill>
                <a:latin typeface="Aptos"/>
              </a:rPr>
              <a:t>Analyse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63640" y="3044952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E7D84"/>
                </a:solidFill>
                <a:latin typeface="Aptos"/>
              </a:rPr>
              <a:t>Ursachenanalyse nötig?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818120" y="1938528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26" name="Oval 25"/>
          <p:cNvSpPr/>
          <p:nvPr/>
        </p:nvSpPr>
        <p:spPr>
          <a:xfrm>
            <a:off x="8686800" y="1874519"/>
            <a:ext cx="621792" cy="621792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8686800" y="1874519"/>
            <a:ext cx="621792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183880" y="2697480"/>
            <a:ext cx="1600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62A3A"/>
                </a:solidFill>
                <a:latin typeface="Aptos"/>
              </a:rPr>
              <a:t>Maßnahme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83880" y="3044952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E7D84"/>
                </a:solidFill>
                <a:latin typeface="Aptos"/>
              </a:rPr>
              <a:t>Wer macht was bis wann?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38360" y="1938528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31" name="Oval 30"/>
          <p:cNvSpPr/>
          <p:nvPr/>
        </p:nvSpPr>
        <p:spPr>
          <a:xfrm>
            <a:off x="10607040" y="1874519"/>
            <a:ext cx="621792" cy="621792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607040" y="1874519"/>
            <a:ext cx="621792" cy="6217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104120" y="2697480"/>
            <a:ext cx="16002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162A3A"/>
                </a:solidFill>
                <a:latin typeface="Aptos"/>
              </a:rPr>
              <a:t>Wirksamkeit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104120" y="3044952"/>
            <a:ext cx="16002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6E7D84"/>
                </a:solidFill>
                <a:latin typeface="Aptos"/>
              </a:rPr>
              <a:t>Fehler dauerhaft weg?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60120" y="3886199"/>
            <a:ext cx="10195560" cy="1385515"/>
          </a:xfrm>
          <a:prstGeom prst="roundRect">
            <a:avLst/>
          </a:prstGeom>
          <a:solidFill>
            <a:srgbClr val="F2F6F7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1234440" y="4114800"/>
            <a:ext cx="301752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162A3A"/>
                </a:solidFill>
                <a:latin typeface="Aptos"/>
              </a:rPr>
              <a:t>Wann genauer analysieren?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77639" y="4041648"/>
            <a:ext cx="672084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dirty="0">
                <a:solidFill>
                  <a:srgbClr val="CC4C4C"/>
                </a:solidFill>
                <a:latin typeface="Aptos"/>
              </a:rPr>
              <a:t>&gt; 30 Minuten Stillstand ODER ≥ 3 </a:t>
            </a:r>
            <a:r>
              <a:rPr sz="1500" b="1" dirty="0" err="1">
                <a:solidFill>
                  <a:srgbClr val="CC4C4C"/>
                </a:solidFill>
                <a:latin typeface="Aptos"/>
              </a:rPr>
              <a:t>gleiche</a:t>
            </a:r>
            <a:r>
              <a:rPr sz="1500" b="1" dirty="0">
                <a:solidFill>
                  <a:srgbClr val="CC4C4C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CC4C4C"/>
                </a:solidFill>
                <a:latin typeface="Aptos"/>
              </a:rPr>
              <a:t>Störungen</a:t>
            </a:r>
            <a:r>
              <a:rPr sz="1500" b="1" dirty="0">
                <a:solidFill>
                  <a:srgbClr val="CC4C4C"/>
                </a:solidFill>
                <a:latin typeface="Aptos"/>
              </a:rPr>
              <a:t> in 30 Tagen → Ursache </a:t>
            </a:r>
            <a:r>
              <a:rPr sz="1500" b="1" dirty="0" err="1">
                <a:solidFill>
                  <a:srgbClr val="CC4C4C"/>
                </a:solidFill>
                <a:latin typeface="Aptos"/>
              </a:rPr>
              <a:t>genauer</a:t>
            </a:r>
            <a:r>
              <a:rPr sz="1500" b="1" dirty="0">
                <a:solidFill>
                  <a:srgbClr val="CC4C4C"/>
                </a:solidFill>
                <a:latin typeface="Aptos"/>
              </a:rPr>
              <a:t> </a:t>
            </a:r>
            <a:r>
              <a:rPr sz="1500" b="1" dirty="0" err="1">
                <a:solidFill>
                  <a:srgbClr val="CC4C4C"/>
                </a:solidFill>
                <a:latin typeface="Aptos"/>
              </a:rPr>
              <a:t>untersuchen</a:t>
            </a:r>
            <a:endParaRPr sz="1500" b="1" dirty="0">
              <a:solidFill>
                <a:srgbClr val="CC4C4C"/>
              </a:solidFill>
              <a:latin typeface="Aptos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969688" y="4711552"/>
            <a:ext cx="6720840" cy="26161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Schwellen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nach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 4–8 </a:t>
            </a:r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Wochen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anhand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 der </a:t>
            </a:r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realen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Störungsverteilung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100" b="0" dirty="0" err="1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anpassen</a:t>
            </a:r>
            <a:r>
              <a:rPr sz="1100" b="0" dirty="0">
                <a:solidFill>
                  <a:srgbClr val="6E7D84"/>
                </a:solidFill>
                <a:highlight>
                  <a:srgbClr val="FFFF00"/>
                </a:highlight>
                <a:latin typeface="Aptos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20040" y="256032"/>
            <a:ext cx="566928" cy="566928"/>
          </a:xfrm>
          <a:prstGeom prst="ellipse">
            <a:avLst/>
          </a:prstGeom>
          <a:solidFill>
            <a:srgbClr val="1B91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400" b="1">
                <a:solidFill>
                  <a:srgbClr val="FFFFFF"/>
                </a:solidFill>
              </a:defRPr>
            </a:pPr>
            <a:r>
              <a:t>5×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1560" y="256032"/>
            <a:ext cx="7424084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400" b="1">
                <a:solidFill>
                  <a:srgbClr val="182D3A"/>
                </a:solidFill>
              </a:defRPr>
            </a:pPr>
            <a:r>
              <a:rPr dirty="0"/>
              <a:t>5-Warum-Methode – vom Fehler zur Ursache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713232"/>
            <a:ext cx="102412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>
                <a:solidFill>
                  <a:srgbClr val="5F6C70"/>
                </a:solidFill>
              </a:defRPr>
            </a:pPr>
            <a:r>
              <a:t>Mehrfach „Warum?“ fragen, bis eine beeinflussbare und überprüfbare Ursache gefunden ist.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02920" y="1298448"/>
            <a:ext cx="11155680" cy="530352"/>
          </a:xfrm>
          <a:prstGeom prst="roundRect">
            <a:avLst/>
          </a:prstGeom>
          <a:solidFill>
            <a:srgbClr val="F6F9F9"/>
          </a:solidFill>
          <a:ln>
            <a:solidFill>
              <a:srgbClr val="D2D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182D3A"/>
                </a:solidFill>
              </a:defRPr>
            </a:pPr>
            <a:r>
              <a:t>Beispiel: Wiederkehrender Anlagenstillstand durch eine verschmutzte Lichtschranke</a:t>
            </a:r>
          </a:p>
        </p:txBody>
      </p:sp>
      <p:sp>
        <p:nvSpPr>
          <p:cNvPr id="6" name="Oval 5"/>
          <p:cNvSpPr/>
          <p:nvPr/>
        </p:nvSpPr>
        <p:spPr>
          <a:xfrm>
            <a:off x="594360" y="2057400"/>
            <a:ext cx="438912" cy="438912"/>
          </a:xfrm>
          <a:prstGeom prst="ellipse">
            <a:avLst/>
          </a:prstGeom>
          <a:solidFill>
            <a:srgbClr val="1B91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07008" y="2039112"/>
            <a:ext cx="3840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2D3A"/>
                </a:solidFill>
              </a:defRPr>
            </a:pPr>
            <a:r>
              <a:t>Warum steht die Anlage?</a:t>
            </a:r>
          </a:p>
        </p:txBody>
      </p:sp>
      <p:sp>
        <p:nvSpPr>
          <p:cNvPr id="8" name="Right Arrow 7"/>
          <p:cNvSpPr/>
          <p:nvPr/>
        </p:nvSpPr>
        <p:spPr>
          <a:xfrm>
            <a:off x="5010912" y="2139696"/>
            <a:ext cx="502920" cy="237744"/>
          </a:xfrm>
          <a:prstGeom prst="rightArrow">
            <a:avLst/>
          </a:prstGeom>
          <a:solidFill>
            <a:srgbClr val="9BA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23560" y="1993392"/>
            <a:ext cx="5486400" cy="566928"/>
          </a:xfrm>
          <a:prstGeom prst="roundRect">
            <a:avLst/>
          </a:prstGeom>
          <a:solidFill>
            <a:srgbClr val="F6F9F9"/>
          </a:solidFill>
          <a:ln>
            <a:solidFill>
              <a:srgbClr val="D2D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>
                <a:solidFill>
                  <a:srgbClr val="2A3236"/>
                </a:solidFill>
              </a:defRPr>
            </a:pPr>
            <a:r>
              <a:t>Die Lichtschranke erkennt das Material nicht.</a:t>
            </a:r>
          </a:p>
        </p:txBody>
      </p:sp>
      <p:sp>
        <p:nvSpPr>
          <p:cNvPr id="10" name="Oval 9"/>
          <p:cNvSpPr/>
          <p:nvPr/>
        </p:nvSpPr>
        <p:spPr>
          <a:xfrm>
            <a:off x="594360" y="2788920"/>
            <a:ext cx="438912" cy="438912"/>
          </a:xfrm>
          <a:prstGeom prst="ellipse">
            <a:avLst/>
          </a:prstGeom>
          <a:solidFill>
            <a:srgbClr val="1B91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07008" y="2770632"/>
            <a:ext cx="3840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2D3A"/>
                </a:solidFill>
              </a:defRPr>
            </a:pPr>
            <a:r>
              <a:t>Warum erkennt sie das Material nicht?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5010912" y="2871215"/>
            <a:ext cx="502920" cy="237744"/>
          </a:xfrm>
          <a:prstGeom prst="rightArrow">
            <a:avLst/>
          </a:prstGeom>
          <a:solidFill>
            <a:srgbClr val="9BA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5623560" y="2724912"/>
            <a:ext cx="5486400" cy="566928"/>
          </a:xfrm>
          <a:prstGeom prst="roundRect">
            <a:avLst/>
          </a:prstGeom>
          <a:solidFill>
            <a:srgbClr val="F6F9F9"/>
          </a:solidFill>
          <a:ln>
            <a:solidFill>
              <a:srgbClr val="D2D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>
                <a:solidFill>
                  <a:srgbClr val="2A3236"/>
                </a:solidFill>
              </a:defRPr>
            </a:pPr>
            <a:r>
              <a:t>Der Sensor ist verschmutzt.</a:t>
            </a:r>
          </a:p>
        </p:txBody>
      </p:sp>
      <p:sp>
        <p:nvSpPr>
          <p:cNvPr id="14" name="Oval 13"/>
          <p:cNvSpPr/>
          <p:nvPr/>
        </p:nvSpPr>
        <p:spPr>
          <a:xfrm>
            <a:off x="594360" y="3520440"/>
            <a:ext cx="438912" cy="438912"/>
          </a:xfrm>
          <a:prstGeom prst="ellipse">
            <a:avLst/>
          </a:prstGeom>
          <a:solidFill>
            <a:srgbClr val="1B91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07008" y="3502152"/>
            <a:ext cx="3840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2D3A"/>
                </a:solidFill>
              </a:defRPr>
            </a:pPr>
            <a:r>
              <a:t>Warum ist der Sensor verschmutzt?</a:t>
            </a:r>
          </a:p>
        </p:txBody>
      </p:sp>
      <p:sp>
        <p:nvSpPr>
          <p:cNvPr id="16" name="Right Arrow 15"/>
          <p:cNvSpPr/>
          <p:nvPr/>
        </p:nvSpPr>
        <p:spPr>
          <a:xfrm>
            <a:off x="5010912" y="3602736"/>
            <a:ext cx="502920" cy="237744"/>
          </a:xfrm>
          <a:prstGeom prst="rightArrow">
            <a:avLst/>
          </a:prstGeom>
          <a:solidFill>
            <a:srgbClr val="9BA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623560" y="3456432"/>
            <a:ext cx="5486400" cy="566928"/>
          </a:xfrm>
          <a:prstGeom prst="roundRect">
            <a:avLst/>
          </a:prstGeom>
          <a:solidFill>
            <a:srgbClr val="F6F9F9"/>
          </a:solidFill>
          <a:ln>
            <a:solidFill>
              <a:srgbClr val="D2D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>
                <a:solidFill>
                  <a:srgbClr val="2A3236"/>
                </a:solidFill>
              </a:defRPr>
            </a:pPr>
            <a:r>
              <a:t>Papierstaub lagert sich am Sensor ab.</a:t>
            </a:r>
          </a:p>
        </p:txBody>
      </p:sp>
      <p:sp>
        <p:nvSpPr>
          <p:cNvPr id="18" name="Oval 17"/>
          <p:cNvSpPr/>
          <p:nvPr/>
        </p:nvSpPr>
        <p:spPr>
          <a:xfrm>
            <a:off x="594360" y="4251960"/>
            <a:ext cx="438912" cy="438912"/>
          </a:xfrm>
          <a:prstGeom prst="ellipse">
            <a:avLst/>
          </a:prstGeom>
          <a:solidFill>
            <a:srgbClr val="1B91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207008" y="4233672"/>
            <a:ext cx="3840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2D3A"/>
                </a:solidFill>
              </a:defRPr>
            </a:pPr>
            <a:r>
              <a:t>Warum bleibt die Verschmutzung bestehen?</a:t>
            </a:r>
          </a:p>
        </p:txBody>
      </p:sp>
      <p:sp>
        <p:nvSpPr>
          <p:cNvPr id="20" name="Right Arrow 19"/>
          <p:cNvSpPr/>
          <p:nvPr/>
        </p:nvSpPr>
        <p:spPr>
          <a:xfrm>
            <a:off x="5010912" y="4334256"/>
            <a:ext cx="502920" cy="237744"/>
          </a:xfrm>
          <a:prstGeom prst="rightArrow">
            <a:avLst/>
          </a:prstGeom>
          <a:solidFill>
            <a:srgbClr val="9BA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623560" y="4187952"/>
            <a:ext cx="5486400" cy="566928"/>
          </a:xfrm>
          <a:prstGeom prst="roundRect">
            <a:avLst/>
          </a:prstGeom>
          <a:solidFill>
            <a:srgbClr val="F6F9F9"/>
          </a:solidFill>
          <a:ln>
            <a:solidFill>
              <a:srgbClr val="D2D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>
                <a:solidFill>
                  <a:srgbClr val="2A3236"/>
                </a:solidFill>
              </a:defRPr>
            </a:pPr>
            <a:r>
              <a:t>Der Sensor wird nicht regelmäßig geprüft / gereinigt.</a:t>
            </a:r>
          </a:p>
        </p:txBody>
      </p:sp>
      <p:sp>
        <p:nvSpPr>
          <p:cNvPr id="22" name="Oval 21"/>
          <p:cNvSpPr/>
          <p:nvPr/>
        </p:nvSpPr>
        <p:spPr>
          <a:xfrm>
            <a:off x="594360" y="4983480"/>
            <a:ext cx="438912" cy="438912"/>
          </a:xfrm>
          <a:prstGeom prst="ellipse">
            <a:avLst/>
          </a:prstGeom>
          <a:solidFill>
            <a:srgbClr val="1B919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 b="1">
                <a:solidFill>
                  <a:srgbClr val="FFFFFF"/>
                </a:solidFill>
              </a:defRPr>
            </a:pPr>
            <a: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207008" y="4965192"/>
            <a:ext cx="38404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400" b="1">
                <a:solidFill>
                  <a:srgbClr val="182D3A"/>
                </a:solidFill>
              </a:defRPr>
            </a:pPr>
            <a:r>
              <a:t>Warum wird er nicht regelmäßig geprüft?</a:t>
            </a:r>
          </a:p>
        </p:txBody>
      </p:sp>
      <p:sp>
        <p:nvSpPr>
          <p:cNvPr id="24" name="Right Arrow 23"/>
          <p:cNvSpPr/>
          <p:nvPr/>
        </p:nvSpPr>
        <p:spPr>
          <a:xfrm>
            <a:off x="5010912" y="5065776"/>
            <a:ext cx="502920" cy="237744"/>
          </a:xfrm>
          <a:prstGeom prst="rightArrow">
            <a:avLst/>
          </a:prstGeom>
          <a:solidFill>
            <a:srgbClr val="9BAA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5623560" y="4919472"/>
            <a:ext cx="5486400" cy="566928"/>
          </a:xfrm>
          <a:prstGeom prst="roundRect">
            <a:avLst/>
          </a:prstGeom>
          <a:solidFill>
            <a:srgbClr val="F6F9F9"/>
          </a:solidFill>
          <a:ln>
            <a:solidFill>
              <a:srgbClr val="D2DC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>
                <a:solidFill>
                  <a:srgbClr val="2A3236"/>
                </a:solidFill>
              </a:defRPr>
            </a:pPr>
            <a:r>
              <a:t>Es gibt keinen festgelegten Prüf- und Reinigungspunkt.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502920" y="5715000"/>
            <a:ext cx="11155680" cy="749808"/>
          </a:xfrm>
          <a:prstGeom prst="roundRect">
            <a:avLst/>
          </a:prstGeom>
          <a:solidFill>
            <a:srgbClr val="E8F4EE"/>
          </a:solidFill>
          <a:ln>
            <a:solidFill>
              <a:srgbClr val="B0D2B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50" b="1">
                <a:solidFill>
                  <a:srgbClr val="23663C"/>
                </a:solidFill>
              </a:defRPr>
            </a:pPr>
            <a:r>
              <a:t>Sofortmaßnahme: Sensor reinigen     →     Ursachenmaßnahme: Schutz / Einbauposition prüfen + festen Prüf- und Reinigungspunkt einführen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9. Vier Kennzahlen reichen für den Start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Kennzahlen müssen Verhalten steuern – nicht Berichtswesen produzieren.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91640"/>
            <a:ext cx="5074920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41832" y="1965960"/>
            <a:ext cx="594360" cy="594360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41832" y="196596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360" y="1856232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2A3A"/>
                </a:solidFill>
                <a:latin typeface="Aptos"/>
              </a:rPr>
              <a:t>Ungeplanter Stillstand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206240" y="1856232"/>
            <a:ext cx="1143000" cy="384048"/>
          </a:xfrm>
          <a:prstGeom prst="round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206240" y="1856232"/>
            <a:ext cx="1143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min / Woche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737360" y="2377440"/>
            <a:ext cx="36118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Wie groß ist der Verlust?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17920" y="1691640"/>
            <a:ext cx="5074920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473952" y="1965960"/>
            <a:ext cx="594360" cy="594360"/>
          </a:xfrm>
          <a:prstGeom prst="ellipse">
            <a:avLst/>
          </a:prstGeom>
          <a:solidFill>
            <a:srgbClr val="4FB0B8"/>
          </a:solidFill>
          <a:ln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473952" y="196596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269479" y="1856232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2A3A"/>
                </a:solidFill>
                <a:latin typeface="Aptos"/>
              </a:rPr>
              <a:t>Störungsanzahl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38360" y="1856232"/>
            <a:ext cx="1143000" cy="384048"/>
          </a:xfrm>
          <a:prstGeom prst="round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738360" y="1856232"/>
            <a:ext cx="1143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Anzahl / Woche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69479" y="2377440"/>
            <a:ext cx="36118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Wie oft werden wir unterbrochen?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85800" y="3566160"/>
            <a:ext cx="5074920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941832" y="3840480"/>
            <a:ext cx="594360" cy="594360"/>
          </a:xfrm>
          <a:prstGeom prst="ellipse">
            <a:avLst/>
          </a:prstGeom>
          <a:solidFill>
            <a:srgbClr val="EB9134"/>
          </a:solidFill>
          <a:ln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41832" y="384048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7360" y="3730752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2A3A"/>
                </a:solidFill>
                <a:latin typeface="Aptos"/>
              </a:rPr>
              <a:t>Mittlere Behebungszeit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06240" y="3730752"/>
            <a:ext cx="1143000" cy="384048"/>
          </a:xfrm>
          <a:prstGeom prst="round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206240" y="3730752"/>
            <a:ext cx="1143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Minuten / Störung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737360" y="4251960"/>
            <a:ext cx="36118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Wie lange dauert es, bis die Anlage wieder läuft?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217920" y="3566160"/>
            <a:ext cx="5074920" cy="148132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6473952" y="3840480"/>
            <a:ext cx="594360" cy="59436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73952" y="3840480"/>
            <a:ext cx="59436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269479" y="3730752"/>
            <a:ext cx="33832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162A3A"/>
                </a:solidFill>
                <a:latin typeface="Aptos"/>
              </a:rPr>
              <a:t>Wiederholstörungen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738360" y="3730752"/>
            <a:ext cx="1143000" cy="384048"/>
          </a:xfrm>
          <a:prstGeom prst="roundRect">
            <a:avLst/>
          </a:prstGeom>
          <a:solidFill>
            <a:srgbClr val="4D9964"/>
          </a:solidFill>
          <a:ln w="12700"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738360" y="3730752"/>
            <a:ext cx="11430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% / Monat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269479" y="4251960"/>
            <a:ext cx="361188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303D44"/>
                </a:solidFill>
                <a:latin typeface="Aptos"/>
              </a:rPr>
              <a:t>Lösen wir Ursachen dauerhaft?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22960" y="5669280"/>
            <a:ext cx="1051560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1">
                <a:solidFill>
                  <a:srgbClr val="CC4C4C"/>
                </a:solidFill>
                <a:latin typeface="Aptos"/>
              </a:rPr>
              <a:t>Weitere Kennzahlen erst ergänzen, wenn die Grunddaten zuverlässig sind.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A17F99B5-4577-2A7E-8922-75F728627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9" y="0"/>
            <a:ext cx="12185522" cy="6512118"/>
          </a:xfrm>
          <a:prstGeom prst="rect">
            <a:avLst/>
          </a:prstGeom>
        </p:spPr>
      </p:pic>
      <p:sp>
        <p:nvSpPr>
          <p:cNvPr id="6" name="TextBox 36">
            <a:extLst>
              <a:ext uri="{FF2B5EF4-FFF2-40B4-BE49-F238E27FC236}">
                <a16:creationId xmlns:a16="http://schemas.microsoft.com/office/drawing/2014/main" id="{86C0F271-E8F2-2524-68D4-38AE016AB4F8}"/>
              </a:ext>
            </a:extLst>
          </p:cNvPr>
          <p:cNvSpPr txBox="1"/>
          <p:nvPr/>
        </p:nvSpPr>
        <p:spPr>
          <a:xfrm>
            <a:off x="928315" y="6485396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5172774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10. Rollen klar machen – Verbesserung ist Teamarbeit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TPM funktioniert nur, wenn Verantwortung im Tagesgeschäft liegt.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554480"/>
            <a:ext cx="1074420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554480"/>
            <a:ext cx="2148840" cy="640080"/>
          </a:xfrm>
          <a:prstGeom prst="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04672" y="1554480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Lean-Verantwortlicher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63240" y="1554480"/>
            <a:ext cx="2286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62A3A"/>
                </a:solidFill>
                <a:latin typeface="Aptos"/>
              </a:rPr>
              <a:t>Ablauf &amp; Unterstützung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0" y="1554480"/>
            <a:ext cx="5394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Ablauf aufbauen, moderieren, Daten auswerten, Standards unterstützen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85800" y="2423160"/>
            <a:ext cx="1074420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5800" y="2423160"/>
            <a:ext cx="2148840" cy="640080"/>
          </a:xfrm>
          <a:prstGeom prst="rect">
            <a:avLst/>
          </a:prstGeom>
          <a:solidFill>
            <a:srgbClr val="162A3A"/>
          </a:solidFill>
          <a:ln w="12700">
            <a:solidFill>
              <a:srgbClr val="162A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04672" y="2423160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Produktionsleitung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63240" y="2423160"/>
            <a:ext cx="2286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62A3A"/>
                </a:solidFill>
                <a:latin typeface="Aptos"/>
              </a:rPr>
              <a:t>Prioritäten &amp; Zeit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0" y="2423160"/>
            <a:ext cx="5394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Ziele, Zeitfenster, Eskalation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3291839"/>
            <a:ext cx="1074420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685800" y="3291839"/>
            <a:ext cx="2148840" cy="640080"/>
          </a:xfrm>
          <a:prstGeom prst="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04672" y="3291839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Schichtführer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63240" y="3291839"/>
            <a:ext cx="2286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62A3A"/>
                </a:solidFill>
                <a:latin typeface="Aptos"/>
              </a:rPr>
              <a:t>Tägliche Steuerung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86400" y="3291839"/>
            <a:ext cx="5394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Kurzbesprechung, Maßnahmen, Standards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85800" y="4160520"/>
            <a:ext cx="1074420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85800" y="4160520"/>
            <a:ext cx="2148840" cy="640080"/>
          </a:xfrm>
          <a:prstGeom prst="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804672" y="4160520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Bediener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063240" y="4160520"/>
            <a:ext cx="2286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62A3A"/>
                </a:solidFill>
                <a:latin typeface="Aptos"/>
              </a:rPr>
              <a:t>Früh erkennen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0" y="4160520"/>
            <a:ext cx="5394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Prüfen, melden, Basisstandards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5029200"/>
            <a:ext cx="10744200" cy="6400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85800" y="5029200"/>
            <a:ext cx="2148840" cy="640080"/>
          </a:xfrm>
          <a:prstGeom prst="rect">
            <a:avLst/>
          </a:prstGeom>
          <a:solidFill>
            <a:srgbClr val="4D9964"/>
          </a:solidFill>
          <a:ln w="12700"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804672" y="5029200"/>
            <a:ext cx="1874519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Instandhaltung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063240" y="5029200"/>
            <a:ext cx="22860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1">
                <a:solidFill>
                  <a:srgbClr val="162A3A"/>
                </a:solidFill>
                <a:latin typeface="Aptos"/>
              </a:rPr>
              <a:t>Technische Stabilität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86400" y="5029200"/>
            <a:ext cx="5394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303D44"/>
                </a:solidFill>
                <a:latin typeface="Aptos"/>
              </a:rPr>
              <a:t>Diagnose, Wartung, Ursachen beseitigen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60120" y="5989320"/>
            <a:ext cx="1014984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>
                <a:solidFill>
                  <a:srgbClr val="CC4C4C"/>
                </a:solidFill>
                <a:latin typeface="Aptos"/>
              </a:rPr>
              <a:t>Die Verantwortung für Maßnahmen bleibt bei den jeweiligen Bereichen.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11. Erst erproben – dann auf weitere Bereiche übertragen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Erst stabilisieren, dann vervielfältigen.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828800"/>
            <a:ext cx="242316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490472" y="2148840"/>
            <a:ext cx="914400" cy="914400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490472" y="214884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3273552"/>
            <a:ext cx="2057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62A3A"/>
                </a:solidFill>
                <a:latin typeface="Aptos"/>
              </a:rPr>
              <a:t>Pilotanlage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89888" y="3703320"/>
            <a:ext cx="1097280" cy="384048"/>
          </a:xfrm>
          <a:prstGeom prst="roundRect">
            <a:avLst/>
          </a:prstGeom>
          <a:solidFill>
            <a:srgbClr val="18898B"/>
          </a:solidFill>
          <a:ln w="12700"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89888" y="3703320"/>
            <a:ext cx="1097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0–3 Mon.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0120" y="4297680"/>
            <a:ext cx="1965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303D44"/>
                </a:solidFill>
                <a:latin typeface="Aptos"/>
              </a:rPr>
              <a:t>Ablauf funktioniert im Alltag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154680" y="2743200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520439" y="1828800"/>
            <a:ext cx="242316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279392" y="2148840"/>
            <a:ext cx="914400" cy="914400"/>
          </a:xfrm>
          <a:prstGeom prst="ellipse">
            <a:avLst/>
          </a:prstGeom>
          <a:solidFill>
            <a:srgbClr val="4FB0B8"/>
          </a:solidFill>
          <a:ln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279392" y="214884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3320" y="3273552"/>
            <a:ext cx="2057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62A3A"/>
                </a:solidFill>
                <a:latin typeface="Aptos"/>
              </a:rPr>
              <a:t>2.–3. Linie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78807" y="3703320"/>
            <a:ext cx="1097280" cy="384048"/>
          </a:xfrm>
          <a:prstGeom prst="roundRect">
            <a:avLst/>
          </a:prstGeom>
          <a:solidFill>
            <a:srgbClr val="4FB0B8"/>
          </a:solidFill>
          <a:ln w="12700">
            <a:solidFill>
              <a:srgbClr val="4FB0B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4178807" y="3703320"/>
            <a:ext cx="1097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4–7 Mon.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49039" y="4297680"/>
            <a:ext cx="1965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303D44"/>
                </a:solidFill>
                <a:latin typeface="Aptos"/>
              </a:rPr>
              <a:t>Standards übertragen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943600" y="2743200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309359" y="1828800"/>
            <a:ext cx="242316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Oval 22"/>
          <p:cNvSpPr/>
          <p:nvPr/>
        </p:nvSpPr>
        <p:spPr>
          <a:xfrm>
            <a:off x="7068312" y="2148840"/>
            <a:ext cx="914400" cy="914400"/>
          </a:xfrm>
          <a:prstGeom prst="ellipse">
            <a:avLst/>
          </a:prstGeom>
          <a:solidFill>
            <a:srgbClr val="EB9134"/>
          </a:solidFill>
          <a:ln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068312" y="214884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92240" y="3273552"/>
            <a:ext cx="2057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62A3A"/>
                </a:solidFill>
                <a:latin typeface="Aptos"/>
              </a:rPr>
              <a:t>Produktion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967727" y="3703320"/>
            <a:ext cx="1097280" cy="384048"/>
          </a:xfrm>
          <a:prstGeom prst="roundRect">
            <a:avLst/>
          </a:prstGeom>
          <a:solidFill>
            <a:srgbClr val="EB9134"/>
          </a:solidFill>
          <a:ln w="12700">
            <a:solidFill>
              <a:srgbClr val="EB91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967727" y="3703320"/>
            <a:ext cx="1097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7–12 Mon.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37959" y="4297680"/>
            <a:ext cx="1965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303D44"/>
                </a:solidFill>
                <a:latin typeface="Aptos"/>
              </a:rPr>
              <a:t>einheitlicher Umgang mit Störungen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732519" y="2743200"/>
            <a:ext cx="36576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CDD9DD"/>
                </a:solidFill>
                <a:latin typeface="Aptos"/>
              </a:rPr>
              <a:t>→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098280" y="1828800"/>
            <a:ext cx="2423160" cy="3291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9857232" y="2148840"/>
            <a:ext cx="914400" cy="91440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9857232" y="2148840"/>
            <a:ext cx="914400" cy="9144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281159" y="3273552"/>
            <a:ext cx="205740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>
                <a:solidFill>
                  <a:srgbClr val="162A3A"/>
                </a:solidFill>
                <a:latin typeface="Aptos"/>
              </a:rPr>
              <a:t>Logistik / Verkauf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9756648" y="3703320"/>
            <a:ext cx="1097280" cy="384048"/>
          </a:xfrm>
          <a:prstGeom prst="roundRect">
            <a:avLst/>
          </a:prstGeom>
          <a:solidFill>
            <a:srgbClr val="4D9964"/>
          </a:solidFill>
          <a:ln w="12700"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9756648" y="3703320"/>
            <a:ext cx="1097280" cy="3840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1">
                <a:solidFill>
                  <a:srgbClr val="FFFFFF"/>
                </a:solidFill>
                <a:latin typeface="Aptos"/>
              </a:rPr>
              <a:t>danach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326880" y="4297680"/>
            <a:ext cx="196596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100" b="0">
                <a:solidFill>
                  <a:srgbClr val="303D44"/>
                </a:solidFill>
                <a:latin typeface="Aptos"/>
              </a:rPr>
              <a:t>Materialfluss und Schnittstellen verbessern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84048"/>
            <a:ext cx="10789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162A3A"/>
                </a:solidFill>
                <a:latin typeface="Aptos"/>
              </a:rPr>
              <a:t>12. Was ich bewusst vermeiden würde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932688"/>
            <a:ext cx="10698480" cy="32918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6E7D84"/>
                </a:solidFill>
                <a:latin typeface="Aptos"/>
              </a:rPr>
              <a:t>Typische Fehlstarts kosten Akzeptanz und Zeit.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" y="1307592"/>
            <a:ext cx="1051560" cy="50292"/>
          </a:xfrm>
          <a:prstGeom prst="rect">
            <a:avLst/>
          </a:prstGeom>
          <a:solidFill>
            <a:srgbClr val="1889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1201400" y="320040"/>
            <a:ext cx="4114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1000" b="0">
                <a:solidFill>
                  <a:srgbClr val="6E7D84"/>
                </a:solidFill>
                <a:latin typeface="Aptos"/>
              </a:rPr>
              <a:t>13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00200"/>
            <a:ext cx="507492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14400" y="1828800"/>
            <a:ext cx="475488" cy="475488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82880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×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1709928"/>
            <a:ext cx="2103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Alles gleichzeitig starten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66160" y="1709928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alle Bereiche gleichzeitig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600200"/>
            <a:ext cx="507492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Oval 11"/>
          <p:cNvSpPr/>
          <p:nvPr/>
        </p:nvSpPr>
        <p:spPr>
          <a:xfrm>
            <a:off x="6446520" y="1828800"/>
            <a:ext cx="475488" cy="475488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182880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32320" y="1709928"/>
            <a:ext cx="2103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5S als Putzaktion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098280" y="1709928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ohne Verlustbezug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85800" y="2926080"/>
            <a:ext cx="507492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914400" y="3154680"/>
            <a:ext cx="475488" cy="475488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14400" y="315468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3035808"/>
            <a:ext cx="2103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Zu viele Kennzahlen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66160" y="3035808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ohne saubere Daten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17920" y="2926080"/>
            <a:ext cx="507492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6446520" y="3154680"/>
            <a:ext cx="475488" cy="475488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46520" y="315468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32320" y="3035808"/>
            <a:ext cx="2103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Software zuerst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098280" y="3035808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Prozess bleibt ungeklärt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85800" y="4251960"/>
            <a:ext cx="507492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Oval 26"/>
          <p:cNvSpPr/>
          <p:nvPr/>
        </p:nvSpPr>
        <p:spPr>
          <a:xfrm>
            <a:off x="914400" y="4480560"/>
            <a:ext cx="475488" cy="475488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914400" y="448056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×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00200" y="4361688"/>
            <a:ext cx="2103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Instandhaltung allein verantwortlich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566160" y="4361688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Produktion bleibt Zuschauer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217920" y="4251960"/>
            <a:ext cx="507492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DD9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Oval 31"/>
          <p:cNvSpPr/>
          <p:nvPr/>
        </p:nvSpPr>
        <p:spPr>
          <a:xfrm>
            <a:off x="6446520" y="4480560"/>
            <a:ext cx="475488" cy="475488"/>
          </a:xfrm>
          <a:prstGeom prst="ellipse">
            <a:avLst/>
          </a:prstGeom>
          <a:solidFill>
            <a:srgbClr val="CC4C4C"/>
          </a:solidFill>
          <a:ln>
            <a:solidFill>
              <a:srgbClr val="CC4C4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6446520" y="4480560"/>
            <a:ext cx="475488" cy="47548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×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132320" y="4361688"/>
            <a:ext cx="210312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1">
                <a:solidFill>
                  <a:srgbClr val="162A3A"/>
                </a:solidFill>
                <a:latin typeface="Aptos"/>
              </a:rPr>
              <a:t>Maßnahme = Reparatur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98280" y="4361688"/>
            <a:ext cx="18288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100" b="0">
                <a:solidFill>
                  <a:srgbClr val="6E7D84"/>
                </a:solidFill>
                <a:latin typeface="Aptos"/>
              </a:rPr>
              <a:t>Ursache bleibt bestehen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68680" y="5842903"/>
            <a:ext cx="1042416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Grundsatz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: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Jede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Methode muss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im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Alltag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helfen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,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Störungen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und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Verluste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dauerhaft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zu</a:t>
            </a:r>
            <a:r>
              <a:rPr sz="1600" b="1" dirty="0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 </a:t>
            </a:r>
            <a:r>
              <a:rPr sz="1600" b="1" dirty="0" err="1">
                <a:solidFill>
                  <a:srgbClr val="18898B"/>
                </a:solidFill>
                <a:highlight>
                  <a:srgbClr val="FFFF00"/>
                </a:highlight>
                <a:latin typeface="Aptos"/>
              </a:rPr>
              <a:t>verringern</a:t>
            </a:r>
            <a:r>
              <a:rPr sz="1600" b="1" dirty="0">
                <a:solidFill>
                  <a:srgbClr val="18898B"/>
                </a:solidFill>
                <a:latin typeface="Aptos"/>
              </a:rPr>
              <a:t>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94360" y="6504840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– </a:t>
            </a:r>
            <a:r>
              <a:rPr lang="de-DE" sz="900" dirty="0"/>
              <a:t>Schritt für Schritt zum stabilen Anlagenbetrieb</a:t>
            </a:r>
            <a:endParaRPr lang="de-DE" sz="900" dirty="0">
              <a:solidFill>
                <a:srgbClr val="6E7D84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2A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9436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800" b="1">
                <a:solidFill>
                  <a:srgbClr val="FFFFFF"/>
                </a:solidFill>
                <a:latin typeface="Aptos"/>
              </a:rPr>
              <a:t>Wenn ich Montag starten würde …</a:t>
            </a:r>
          </a:p>
        </p:txBody>
      </p:sp>
      <p:sp>
        <p:nvSpPr>
          <p:cNvPr id="3" name="Oval 2"/>
          <p:cNvSpPr/>
          <p:nvPr/>
        </p:nvSpPr>
        <p:spPr>
          <a:xfrm>
            <a:off x="868680" y="1417320"/>
            <a:ext cx="502920" cy="502920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868680" y="14173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1399032"/>
            <a:ext cx="4572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Störungsdaten der letzten 6–12 Monate prüfen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0" y="1399032"/>
            <a:ext cx="4297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C3D7DA"/>
                </a:solidFill>
                <a:latin typeface="Aptos"/>
              </a:rPr>
              <a:t>Fehlende oder uneinheitliche Einträge bereinigen</a:t>
            </a:r>
          </a:p>
        </p:txBody>
      </p:sp>
      <p:sp>
        <p:nvSpPr>
          <p:cNvPr id="7" name="Oval 6"/>
          <p:cNvSpPr/>
          <p:nvPr/>
        </p:nvSpPr>
        <p:spPr>
          <a:xfrm>
            <a:off x="868680" y="2286000"/>
            <a:ext cx="502920" cy="502920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68680" y="22860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00200" y="2267712"/>
            <a:ext cx="4572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Mit Bedienern + Instandhaltung an die Anlagen gehen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0" y="2267712"/>
            <a:ext cx="4297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C3D7DA"/>
                </a:solidFill>
                <a:latin typeface="Aptos"/>
              </a:rPr>
              <a:t>Prüfen, ob die Daten zur Realität passen</a:t>
            </a:r>
          </a:p>
        </p:txBody>
      </p:sp>
      <p:sp>
        <p:nvSpPr>
          <p:cNvPr id="11" name="Oval 10"/>
          <p:cNvSpPr/>
          <p:nvPr/>
        </p:nvSpPr>
        <p:spPr>
          <a:xfrm>
            <a:off x="868680" y="3154680"/>
            <a:ext cx="502920" cy="502920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868680" y="3154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136392"/>
            <a:ext cx="4572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Offene Maßnahmen A–D bewerten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0" y="3136392"/>
            <a:ext cx="4297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C3D7DA"/>
                </a:solidFill>
                <a:latin typeface="Aptos"/>
              </a:rPr>
              <a:t>Verantwortlichen + Termin festlegen</a:t>
            </a:r>
          </a:p>
        </p:txBody>
      </p:sp>
      <p:sp>
        <p:nvSpPr>
          <p:cNvPr id="15" name="Oval 14"/>
          <p:cNvSpPr/>
          <p:nvPr/>
        </p:nvSpPr>
        <p:spPr>
          <a:xfrm>
            <a:off x="868680" y="4023359"/>
            <a:ext cx="502920" cy="502920"/>
          </a:xfrm>
          <a:prstGeom prst="ellipse">
            <a:avLst/>
          </a:prstGeom>
          <a:solidFill>
            <a:srgbClr val="18898B"/>
          </a:solidFill>
          <a:ln>
            <a:solidFill>
              <a:srgbClr val="1889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68680" y="4023359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00200" y="4005072"/>
            <a:ext cx="4572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Größte Stillstandsverursacher ermitteln + Pilotanlage wählen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00800" y="4005072"/>
            <a:ext cx="4297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C3D7DA"/>
                </a:solidFill>
                <a:latin typeface="Aptos"/>
              </a:rPr>
              <a:t>Ausgangszustand festhalten</a:t>
            </a:r>
          </a:p>
        </p:txBody>
      </p:sp>
      <p:sp>
        <p:nvSpPr>
          <p:cNvPr id="19" name="Oval 18"/>
          <p:cNvSpPr/>
          <p:nvPr/>
        </p:nvSpPr>
        <p:spPr>
          <a:xfrm>
            <a:off x="868680" y="4892040"/>
            <a:ext cx="502920" cy="502920"/>
          </a:xfrm>
          <a:prstGeom prst="ellipse">
            <a:avLst/>
          </a:prstGeom>
          <a:solidFill>
            <a:srgbClr val="4D9964"/>
          </a:solidFill>
          <a:ln>
            <a:solidFill>
              <a:srgbClr val="4D99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68680" y="48920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00200" y="4873752"/>
            <a:ext cx="4572000" cy="29260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>
                <a:solidFill>
                  <a:srgbClr val="FFFFFF"/>
                </a:solidFill>
                <a:latin typeface="Aptos"/>
              </a:rPr>
              <a:t>Tägliche 10-Minuten-Besprechung starten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00" y="4873752"/>
            <a:ext cx="429768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200" b="0">
                <a:solidFill>
                  <a:srgbClr val="C3D7DA"/>
                </a:solidFill>
                <a:latin typeface="Aptos"/>
              </a:rPr>
              <a:t>Maßnahmen verfolgen und Wirkung prüfen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868680" y="5897880"/>
            <a:ext cx="10287000" cy="0"/>
          </a:xfrm>
          <a:prstGeom prst="line">
            <a:avLst/>
          </a:prstGeom>
          <a:ln w="12700">
            <a:solidFill>
              <a:srgbClr val="4B626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68680" y="6080760"/>
            <a:ext cx="1920240" cy="3200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4FB0B8"/>
                </a:solidFill>
                <a:latin typeface="Aptos"/>
              </a:rPr>
              <a:t>Ziel nach 100 Tagen: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788920" y="6035040"/>
            <a:ext cx="82296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1">
                <a:solidFill>
                  <a:srgbClr val="FFFFFF"/>
                </a:solidFill>
                <a:latin typeface="Aptos"/>
              </a:rPr>
              <a:t>ein Pilot, der messbar weniger Wiederholstörungen erzeugt – und ein Prozess, den der Betrieb selbst tragen kann.</a:t>
            </a:r>
          </a:p>
        </p:txBody>
      </p:sp>
      <p:sp>
        <p:nvSpPr>
          <p:cNvPr id="27" name="TextBox 36">
            <a:extLst>
              <a:ext uri="{FF2B5EF4-FFF2-40B4-BE49-F238E27FC236}">
                <a16:creationId xmlns:a16="http://schemas.microsoft.com/office/drawing/2014/main" id="{7449EE3A-4C2E-962B-D6CD-C08EE6E8304F}"/>
              </a:ext>
            </a:extLst>
          </p:cNvPr>
          <p:cNvSpPr txBox="1"/>
          <p:nvPr/>
        </p:nvSpPr>
        <p:spPr>
          <a:xfrm>
            <a:off x="594360" y="6529367"/>
            <a:ext cx="9875520" cy="2308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r>
              <a:rPr lang="de-DE" sz="900" dirty="0">
                <a:solidFill>
                  <a:srgbClr val="6E7D84"/>
                </a:solidFill>
                <a:latin typeface="Aptos"/>
              </a:rPr>
              <a:t>TPM / Lean </a:t>
            </a:r>
            <a:r>
              <a:rPr lang="de-DE" sz="900" dirty="0">
                <a:solidFill>
                  <a:schemeClr val="bg1">
                    <a:lumMod val="95000"/>
                  </a:schemeClr>
                </a:solidFill>
                <a:latin typeface="Aptos"/>
              </a:rPr>
              <a:t>– </a:t>
            </a:r>
            <a:r>
              <a:rPr lang="de-DE" sz="900" dirty="0">
                <a:solidFill>
                  <a:schemeClr val="bg1">
                    <a:lumMod val="95000"/>
                  </a:schemeClr>
                </a:solidFill>
              </a:rPr>
              <a:t>Schritt für Schritt zum stabilen Anlagenbetrieb</a:t>
            </a:r>
            <a:endParaRPr lang="de-DE" sz="900" dirty="0">
              <a:solidFill>
                <a:schemeClr val="bg1">
                  <a:lumMod val="95000"/>
                </a:schemeClr>
              </a:solidFill>
              <a:latin typeface="Apto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1600</Words>
  <Application>Microsoft Office PowerPoint</Application>
  <PresentationFormat>Breitbild</PresentationFormat>
  <Paragraphs>348</Paragraphs>
  <Slides>17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2" baseType="lpstr">
      <vt:lpstr>Aptos</vt:lpstr>
      <vt:lpstr>Arial</vt:lpstr>
      <vt:lpstr>Caladea</vt:lpstr>
      <vt:lpstr>Calibri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OE-Inst</dc:creator>
  <cp:keywords/>
  <dc:description>generated using python-pptx</dc:description>
  <cp:lastModifiedBy>Egon Müller</cp:lastModifiedBy>
  <cp:revision>9</cp:revision>
  <dcterms:created xsi:type="dcterms:W3CDTF">2013-01-27T09:14:16Z</dcterms:created>
  <dcterms:modified xsi:type="dcterms:W3CDTF">2026-08-26T17:21:23Z</dcterms:modified>
  <cp:category/>
</cp:coreProperties>
</file>