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4F1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56A3A"/>
          </a:solidFill>
          <a:ln w="12700">
            <a:solidFill>
              <a:srgbClr val="D56A3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6537960"/>
            <a:ext cx="4572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77777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TPM  |  Leitfaden zum Scheitern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510528"/>
            <a:ext cx="4572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510528"/>
            <a:ext cx="4572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632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56A3A"/>
          </a:solidFill>
          <a:ln w="12700">
            <a:solidFill>
              <a:srgbClr val="D56A3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13232" y="914400"/>
            <a:ext cx="7955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FFFFF"/>
                </a:solidFill>
              </a:rPr>
              <a:t>WIE MAN TPM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713232" y="1536192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F3D7C8"/>
                </a:solidFill>
              </a:rPr>
              <a:t>garantiert gegen die Wand fährt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749808" y="2578608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00" dirty="0">
                <a:solidFill>
                  <a:srgbClr val="D7DDDF"/>
                </a:solidFill>
              </a:rPr>
              <a:t>Ein Leitfaden zum Scheitern – und was wir daraus lernen können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749808" y="3310128"/>
            <a:ext cx="2834640" cy="0"/>
          </a:xfrm>
          <a:prstGeom prst="line">
            <a:avLst/>
          </a:prstGeom>
          <a:noFill/>
          <a:ln w="50800">
            <a:solidFill>
              <a:srgbClr val="D56A3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49808" y="3703320"/>
            <a:ext cx="7040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Nicht die Methode steht im Mittelpunkt.</a:t>
            </a:r>
            <a:endParaRPr lang="en-US" sz="2200" dirty="0"/>
          </a:p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Sondern das, was Menschen im Alltag daraus erleben.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510528"/>
            <a:ext cx="4572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320040" y="6565392"/>
            <a:ext cx="11551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750">
                <a:solidFill>
                  <a:srgbClr val="787878"/>
                </a:solidFill>
                <a:latin typeface="Aptos"/>
              </a:rPr>
              <a:t>Inhalt: E. Messmer | Gestaltung: ChatGPT | 26.08.2026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84048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D56A3A"/>
                </a:solidFill>
              </a:rPr>
              <a:t>DIE AUSGANGSLAGE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694944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0262B"/>
                </a:solidFill>
              </a:rPr>
              <a:t>TPM startet oft mit einem Versprechen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58368" y="1691640"/>
            <a:ext cx="2487168" cy="1965960"/>
          </a:xfrm>
          <a:prstGeom prst="roundRect">
            <a:avLst/>
          </a:prstGeom>
          <a:solidFill>
            <a:srgbClr val="ECE8E0"/>
          </a:solidFill>
          <a:ln w="12700">
            <a:solidFill>
              <a:srgbClr val="D7D1C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86968" y="1938528"/>
            <a:ext cx="2029968" cy="347472"/>
          </a:xfrm>
          <a:prstGeom prst="roundRect">
            <a:avLst>
              <a:gd name="adj" fmla="val 21053"/>
            </a:avLst>
          </a:prstGeom>
          <a:solidFill>
            <a:srgbClr val="D56A3A"/>
          </a:solidFill>
          <a:ln w="12700">
            <a:solidFill>
              <a:srgbClr val="D56A3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78408" y="1965960"/>
            <a:ext cx="18470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GEMEINSAM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914400" y="2514600"/>
            <a:ext cx="1965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0262B"/>
                </a:solidFill>
              </a:rPr>
              <a:t>„Wir machen das zusammen.“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191256" y="2359152"/>
            <a:ext cx="320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62686D"/>
                </a:solidFill>
              </a:rPr>
              <a:t>→</a:t>
            </a:r>
            <a:endParaRPr lang="en-US" sz="2700" dirty="0"/>
          </a:p>
        </p:txBody>
      </p:sp>
      <p:sp>
        <p:nvSpPr>
          <p:cNvPr id="9" name="Shape 7"/>
          <p:cNvSpPr/>
          <p:nvPr/>
        </p:nvSpPr>
        <p:spPr>
          <a:xfrm>
            <a:off x="3511296" y="1691640"/>
            <a:ext cx="2487168" cy="1965960"/>
          </a:xfrm>
          <a:prstGeom prst="roundRect">
            <a:avLst/>
          </a:prstGeom>
          <a:solidFill>
            <a:srgbClr val="E7E2D9"/>
          </a:solidFill>
          <a:ln w="12700">
            <a:solidFill>
              <a:srgbClr val="D7D1C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739896" y="1938528"/>
            <a:ext cx="2029968" cy="347472"/>
          </a:xfrm>
          <a:prstGeom prst="roundRect">
            <a:avLst>
              <a:gd name="adj" fmla="val 21053"/>
            </a:avLst>
          </a:prstGeom>
          <a:solidFill>
            <a:srgbClr val="D56A3A"/>
          </a:solidFill>
          <a:ln w="12700">
            <a:solidFill>
              <a:srgbClr val="D56A3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831336" y="1965960"/>
            <a:ext cx="18470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BETEILIGUNG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767328" y="2514600"/>
            <a:ext cx="1965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0262B"/>
                </a:solidFill>
              </a:rPr>
              <a:t>„Ihr kennt die Anlage am besten.“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6044184" y="2359152"/>
            <a:ext cx="320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62686D"/>
                </a:solidFill>
              </a:rPr>
              <a:t>→</a:t>
            </a:r>
            <a:endParaRPr lang="en-US" sz="2700" dirty="0"/>
          </a:p>
        </p:txBody>
      </p:sp>
      <p:sp>
        <p:nvSpPr>
          <p:cNvPr id="14" name="Shape 12"/>
          <p:cNvSpPr/>
          <p:nvPr/>
        </p:nvSpPr>
        <p:spPr>
          <a:xfrm>
            <a:off x="6364224" y="1691640"/>
            <a:ext cx="2487168" cy="1965960"/>
          </a:xfrm>
          <a:prstGeom prst="roundRect">
            <a:avLst/>
          </a:prstGeom>
          <a:solidFill>
            <a:srgbClr val="ECE8E0"/>
          </a:solidFill>
          <a:ln w="12700">
            <a:solidFill>
              <a:srgbClr val="D7D1C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592824" y="1938528"/>
            <a:ext cx="2029968" cy="347472"/>
          </a:xfrm>
          <a:prstGeom prst="roundRect">
            <a:avLst>
              <a:gd name="adj" fmla="val 21053"/>
            </a:avLst>
          </a:prstGeom>
          <a:solidFill>
            <a:srgbClr val="D56A3A"/>
          </a:solidFill>
          <a:ln w="12700">
            <a:solidFill>
              <a:srgbClr val="D56A3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84264" y="1965960"/>
            <a:ext cx="18470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WISSEN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620256" y="2514600"/>
            <a:ext cx="1965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0262B"/>
                </a:solidFill>
              </a:rPr>
              <a:t>„Zeigt uns die Probleme.“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897112" y="2359152"/>
            <a:ext cx="320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62686D"/>
                </a:solidFill>
              </a:rPr>
              <a:t>→</a:t>
            </a:r>
            <a:endParaRPr lang="en-US" sz="2700" dirty="0"/>
          </a:p>
        </p:txBody>
      </p:sp>
      <p:sp>
        <p:nvSpPr>
          <p:cNvPr id="19" name="Shape 17"/>
          <p:cNvSpPr/>
          <p:nvPr/>
        </p:nvSpPr>
        <p:spPr>
          <a:xfrm>
            <a:off x="9217152" y="1691640"/>
            <a:ext cx="2487168" cy="1965960"/>
          </a:xfrm>
          <a:prstGeom prst="roundRect">
            <a:avLst/>
          </a:prstGeom>
          <a:solidFill>
            <a:srgbClr val="E7E2D9"/>
          </a:solidFill>
          <a:ln w="12700">
            <a:solidFill>
              <a:srgbClr val="D7D1C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445752" y="1938528"/>
            <a:ext cx="2029968" cy="347472"/>
          </a:xfrm>
          <a:prstGeom prst="roundRect">
            <a:avLst>
              <a:gd name="adj" fmla="val 21053"/>
            </a:avLst>
          </a:prstGeom>
          <a:solidFill>
            <a:srgbClr val="3F7652"/>
          </a:solidFill>
          <a:ln w="12700">
            <a:solidFill>
              <a:srgbClr val="3F765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537192" y="1965960"/>
            <a:ext cx="18470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VERBESSERUNG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9473184" y="2514600"/>
            <a:ext cx="1965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0262B"/>
                </a:solidFill>
              </a:rPr>
              <a:t>„Danach wird die Arbeit leichter.“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658368" y="4251960"/>
            <a:ext cx="10881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20262B"/>
                </a:solidFill>
              </a:rPr>
              <a:t>Die entscheidende Frage:  Was erlebt die Mannschaft danach tatsächlich?</a:t>
            </a:r>
            <a:endParaRPr lang="en-US" sz="2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510528"/>
            <a:ext cx="4572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320040" y="6565392"/>
            <a:ext cx="11551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750">
                <a:solidFill>
                  <a:srgbClr val="787878"/>
                </a:solidFill>
                <a:latin typeface="Aptos"/>
              </a:rPr>
              <a:t>Inhalt: E. Messmer | Gestaltung: ChatGPT | 26.08.2026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84048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D56A3A"/>
                </a:solidFill>
              </a:rPr>
              <a:t>SCHEITERREGEL 1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694944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0262B"/>
                </a:solidFill>
              </a:rPr>
              <a:t>Erkläre den Sinn möglichst nicht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58368" y="1481328"/>
            <a:ext cx="2971800" cy="347472"/>
          </a:xfrm>
          <a:prstGeom prst="roundRect">
            <a:avLst>
              <a:gd name="adj" fmla="val 21053"/>
            </a:avLst>
          </a:prstGeom>
          <a:solidFill>
            <a:srgbClr val="A94442"/>
          </a:solidFill>
          <a:ln w="12700">
            <a:solidFill>
              <a:srgbClr val="A9444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49808" y="1508760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SO FÄHRT MAN ES GEGEN DIE WAND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713232" y="1993392"/>
            <a:ext cx="512064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20262B"/>
                </a:solidFill>
              </a:rPr>
              <a:t>„Wir machen jetzt TPM.“</a:t>
            </a:r>
            <a:endParaRPr lang="en-US" sz="2200" dirty="0"/>
          </a:p>
          <a:p>
            <a:pPr algn="l" indent="0" marL="0">
              <a:buNone/>
            </a:pPr>
            <a:endParaRPr lang="en-US" sz="2200" dirty="0"/>
          </a:p>
          <a:p>
            <a:pPr algn="l" indent="0" marL="0">
              <a:buNone/>
            </a:pPr>
            <a:r>
              <a:rPr lang="en-US" sz="2200" b="1" dirty="0">
                <a:solidFill>
                  <a:srgbClr val="20262B"/>
                </a:solidFill>
              </a:rPr>
              <a:t>Methoden, Boards und Standards werden erklärt – aber nicht, welches konkrete Problem damit gelöst wird.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6062472" y="1572768"/>
            <a:ext cx="0" cy="4297680"/>
          </a:xfrm>
          <a:prstGeom prst="line">
            <a:avLst/>
          </a:prstGeom>
          <a:noFill/>
          <a:ln w="15240">
            <a:solidFill>
              <a:srgbClr val="D7D1C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46520" y="1481328"/>
            <a:ext cx="1051560" cy="347472"/>
          </a:xfrm>
          <a:prstGeom prst="roundRect">
            <a:avLst>
              <a:gd name="adj" fmla="val 21053"/>
            </a:avLst>
          </a:prstGeom>
          <a:solidFill>
            <a:srgbClr val="3F7652"/>
          </a:solidFill>
          <a:ln w="12700">
            <a:solidFill>
              <a:srgbClr val="3F76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537960" y="150876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BESSER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446520" y="1993392"/>
            <a:ext cx="498348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20262B"/>
                </a:solidFill>
              </a:rPr>
              <a:t>Mit dem Problem beginnen, nicht mit der Methode.</a:t>
            </a:r>
            <a:endParaRPr lang="en-US" sz="2000" dirty="0"/>
          </a:p>
          <a:p>
            <a:pPr algn="l" indent="0" marL="0">
              <a:buNone/>
            </a:pPr>
            <a:endParaRPr lang="en-US" sz="2000" dirty="0"/>
          </a:p>
          <a:p>
            <a:pPr algn="l" indent="0" marL="0">
              <a:buNone/>
            </a:pPr>
            <a:r>
              <a:rPr lang="en-US" sz="2000" dirty="0">
                <a:solidFill>
                  <a:srgbClr val="20262B"/>
                </a:solidFill>
              </a:rPr>
              <a:t>Was wird für den Mitarbeiter konkret besser: weniger Störungen, weniger Suchen, weniger Stress, planbarere Abläufe?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6446520" y="4434840"/>
            <a:ext cx="4983480" cy="1051560"/>
          </a:xfrm>
          <a:prstGeom prst="roundRect">
            <a:avLst/>
          </a:prstGeom>
          <a:solidFill>
            <a:srgbClr val="E8E3D9"/>
          </a:solidFill>
          <a:ln w="12700">
            <a:solidFill>
              <a:srgbClr val="E8E3D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720840" y="4590288"/>
            <a:ext cx="4434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63238"/>
                </a:solidFill>
              </a:rPr>
              <a:t>„Was habe ich davon?“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510528"/>
            <a:ext cx="4572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320040" y="6565392"/>
            <a:ext cx="11551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750">
                <a:solidFill>
                  <a:srgbClr val="787878"/>
                </a:solidFill>
                <a:latin typeface="Aptos"/>
              </a:rPr>
              <a:t>Inhalt: E. Messmer | Gestaltung: ChatGPT | 26.08.2026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84048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D56A3A"/>
                </a:solidFill>
              </a:rPr>
              <a:t>SCHEITERREGEL 2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694944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0262B"/>
                </a:solidFill>
              </a:rPr>
              <a:t>Verkaufe Mehrarbeit als Verbesserung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58368" y="1481328"/>
            <a:ext cx="2971800" cy="347472"/>
          </a:xfrm>
          <a:prstGeom prst="roundRect">
            <a:avLst>
              <a:gd name="adj" fmla="val 21053"/>
            </a:avLst>
          </a:prstGeom>
          <a:solidFill>
            <a:srgbClr val="A94442"/>
          </a:solidFill>
          <a:ln w="12700">
            <a:solidFill>
              <a:srgbClr val="A9444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49808" y="1508760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SO FÄHRT MAN ES GEGEN DIE WAND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713232" y="1993392"/>
            <a:ext cx="512064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20262B"/>
                </a:solidFill>
              </a:rPr>
              <a:t>Checklisten. Reinigung. Dokumentation. Workshops. Kennzeichnungen.</a:t>
            </a:r>
            <a:endParaRPr lang="en-US" sz="2200" dirty="0"/>
          </a:p>
          <a:p>
            <a:pPr algn="l" indent="0" marL="0">
              <a:buNone/>
            </a:pPr>
            <a:endParaRPr lang="en-US" sz="2200" dirty="0"/>
          </a:p>
          <a:p>
            <a:pPr algn="l" indent="0" marL="0">
              <a:buNone/>
            </a:pPr>
            <a:r>
              <a:rPr lang="en-US" sz="2200" b="1" dirty="0">
                <a:solidFill>
                  <a:srgbClr val="20262B"/>
                </a:solidFill>
              </a:rPr>
              <a:t>Die zusätzliche Arbeit ist sofort sichtbar. Die Entlastung vielleicht irgendwann.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6062472" y="1572768"/>
            <a:ext cx="0" cy="4297680"/>
          </a:xfrm>
          <a:prstGeom prst="line">
            <a:avLst/>
          </a:prstGeom>
          <a:noFill/>
          <a:ln w="15240">
            <a:solidFill>
              <a:srgbClr val="D7D1C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46520" y="1481328"/>
            <a:ext cx="1051560" cy="347472"/>
          </a:xfrm>
          <a:prstGeom prst="roundRect">
            <a:avLst>
              <a:gd name="adj" fmla="val 21053"/>
            </a:avLst>
          </a:prstGeom>
          <a:solidFill>
            <a:srgbClr val="3F7652"/>
          </a:solidFill>
          <a:ln w="12700">
            <a:solidFill>
              <a:srgbClr val="3F76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537960" y="150876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BESSER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446520" y="1993392"/>
            <a:ext cx="498348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20262B"/>
                </a:solidFill>
              </a:rPr>
              <a:t>TPM muss Arbeit beseitigen – nicht nur neue erzeugen.</a:t>
            </a:r>
            <a:endParaRPr lang="en-US" sz="2000" dirty="0"/>
          </a:p>
          <a:p>
            <a:pPr algn="l" indent="0" marL="0">
              <a:buNone/>
            </a:pPr>
            <a:endParaRPr lang="en-US" sz="2000" dirty="0"/>
          </a:p>
          <a:p>
            <a:pPr algn="l" indent="0" marL="0">
              <a:buNone/>
            </a:pPr>
            <a:r>
              <a:rPr lang="en-US" sz="2000" dirty="0">
                <a:solidFill>
                  <a:srgbClr val="20262B"/>
                </a:solidFill>
              </a:rPr>
              <a:t>Früh zeigen, welche unnötigen Tätigkeiten, Störungen und Suchzeiten dadurch tatsächlich verschwinden.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6446520" y="4434840"/>
            <a:ext cx="4983480" cy="1051560"/>
          </a:xfrm>
          <a:prstGeom prst="roundRect">
            <a:avLst/>
          </a:prstGeom>
          <a:solidFill>
            <a:srgbClr val="E8E3D9"/>
          </a:solidFill>
          <a:ln w="12700">
            <a:solidFill>
              <a:srgbClr val="E8E3D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720840" y="4590288"/>
            <a:ext cx="4434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63238"/>
                </a:solidFill>
              </a:rPr>
              <a:t>„Wenn nichts leichter wird, bleibt nur die Mehrarbeit.“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510528"/>
            <a:ext cx="4572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320040" y="6565392"/>
            <a:ext cx="11551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750">
                <a:solidFill>
                  <a:srgbClr val="787878"/>
                </a:solidFill>
                <a:latin typeface="Aptos"/>
              </a:rPr>
              <a:t>Inhalt: E. Messmer | Gestaltung: ChatGPT | 26.08.2026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84048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D56A3A"/>
                </a:solidFill>
              </a:rPr>
              <a:t>SCHEITERREGEL 3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694944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0262B"/>
                </a:solidFill>
              </a:rPr>
              <a:t>Lass alle mitentscheiden – solange es passt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58368" y="1481328"/>
            <a:ext cx="2971800" cy="347472"/>
          </a:xfrm>
          <a:prstGeom prst="roundRect">
            <a:avLst>
              <a:gd name="adj" fmla="val 21053"/>
            </a:avLst>
          </a:prstGeom>
          <a:solidFill>
            <a:srgbClr val="A94442"/>
          </a:solidFill>
          <a:ln w="12700">
            <a:solidFill>
              <a:srgbClr val="A9444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49808" y="1508760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SO FÄHRT MAN ES GEGEN DIE WAND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713232" y="1993392"/>
            <a:ext cx="512064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20262B"/>
                </a:solidFill>
              </a:rPr>
              <a:t>Zum Start: „Ihr entscheidet mit.“</a:t>
            </a:r>
            <a:endParaRPr lang="en-US" sz="2200" dirty="0"/>
          </a:p>
          <a:p>
            <a:pPr algn="l" indent="0" marL="0">
              <a:buNone/>
            </a:pPr>
            <a:endParaRPr lang="en-US" sz="2200" dirty="0"/>
          </a:p>
          <a:p>
            <a:pPr algn="l" indent="0" marL="0">
              <a:buNone/>
            </a:pPr>
            <a:r>
              <a:rPr lang="en-US" sz="2200" b="1" dirty="0">
                <a:solidFill>
                  <a:srgbClr val="20262B"/>
                </a:solidFill>
              </a:rPr>
              <a:t>Später kommen trotzdem Top-down-Entscheidungen. Vorschläge werden verworfen oder übergangen – ohne nachvollziehbare Begründung.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6062472" y="1572768"/>
            <a:ext cx="0" cy="4297680"/>
          </a:xfrm>
          <a:prstGeom prst="line">
            <a:avLst/>
          </a:prstGeom>
          <a:noFill/>
          <a:ln w="15240">
            <a:solidFill>
              <a:srgbClr val="D7D1C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46520" y="1481328"/>
            <a:ext cx="1051560" cy="347472"/>
          </a:xfrm>
          <a:prstGeom prst="roundRect">
            <a:avLst>
              <a:gd name="adj" fmla="val 21053"/>
            </a:avLst>
          </a:prstGeom>
          <a:solidFill>
            <a:srgbClr val="3F7652"/>
          </a:solidFill>
          <a:ln w="12700">
            <a:solidFill>
              <a:srgbClr val="3F76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537960" y="150876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BESSER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446520" y="1993392"/>
            <a:ext cx="498348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20262B"/>
                </a:solidFill>
              </a:rPr>
              <a:t>Entscheidungsräume vorher ehrlich festlegen.</a:t>
            </a:r>
            <a:endParaRPr lang="en-US" sz="2000" dirty="0"/>
          </a:p>
          <a:p>
            <a:pPr algn="l" indent="0" marL="0">
              <a:buNone/>
            </a:pPr>
            <a:endParaRPr lang="en-US" sz="2000" dirty="0"/>
          </a:p>
          <a:p>
            <a:pPr algn="l" indent="0" marL="0">
              <a:buNone/>
            </a:pPr>
            <a:r>
              <a:rPr lang="en-US" sz="2000" dirty="0">
                <a:solidFill>
                  <a:srgbClr val="20262B"/>
                </a:solidFill>
              </a:rPr>
              <a:t>Wo entscheidet das Team? Wo berät es? Wo entscheidet Führung – und nach welchen Kriterien?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6446520" y="4434840"/>
            <a:ext cx="4983480" cy="1051560"/>
          </a:xfrm>
          <a:prstGeom prst="roundRect">
            <a:avLst/>
          </a:prstGeom>
          <a:solidFill>
            <a:srgbClr val="E8E3D9"/>
          </a:solidFill>
          <a:ln w="12700">
            <a:solidFill>
              <a:srgbClr val="E8E3D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720840" y="4590288"/>
            <a:ext cx="4434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63238"/>
                </a:solidFill>
              </a:rPr>
              <a:t>„Scheinbeteiligung kostet mehr Vertrauen als eine klare Ansage.“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510528"/>
            <a:ext cx="4572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320040" y="6565392"/>
            <a:ext cx="11551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750">
                <a:solidFill>
                  <a:srgbClr val="787878"/>
                </a:solidFill>
                <a:latin typeface="Aptos"/>
              </a:rPr>
              <a:t>Inhalt: E. Messmer | Gestaltung: ChatGPT | 26.08.2026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84048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D56A3A"/>
                </a:solidFill>
              </a:rPr>
              <a:t>SCHEITERREGEL 4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694944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0262B"/>
                </a:solidFill>
              </a:rPr>
              <a:t>Sammle Maßnahmen. Lass sie liegen.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58368" y="1481328"/>
            <a:ext cx="2971800" cy="347472"/>
          </a:xfrm>
          <a:prstGeom prst="roundRect">
            <a:avLst>
              <a:gd name="adj" fmla="val 21053"/>
            </a:avLst>
          </a:prstGeom>
          <a:solidFill>
            <a:srgbClr val="A94442"/>
          </a:solidFill>
          <a:ln w="12700">
            <a:solidFill>
              <a:srgbClr val="A9444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49808" y="1508760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SO FÄHRT MAN ES GEGEN DIE WAND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713232" y="1993392"/>
            <a:ext cx="512064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20262B"/>
                </a:solidFill>
              </a:rPr>
              <a:t>Mängel werden aufgenommen. Karten geschrieben. Listen gefüllt.</a:t>
            </a:r>
            <a:endParaRPr lang="en-US" sz="2200" dirty="0"/>
          </a:p>
          <a:p>
            <a:pPr algn="l" indent="0" marL="0">
              <a:buNone/>
            </a:pPr>
            <a:endParaRPr lang="en-US" sz="2200" dirty="0"/>
          </a:p>
          <a:p>
            <a:pPr algn="l" indent="0" marL="0">
              <a:buNone/>
            </a:pPr>
            <a:r>
              <a:rPr lang="en-US" sz="2200" b="1" dirty="0">
                <a:solidFill>
                  <a:srgbClr val="20262B"/>
                </a:solidFill>
              </a:rPr>
              <a:t>Dann passiert wochenlang sichtbar wenig – oder gar nichts.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6062472" y="1572768"/>
            <a:ext cx="0" cy="4297680"/>
          </a:xfrm>
          <a:prstGeom prst="line">
            <a:avLst/>
          </a:prstGeom>
          <a:noFill/>
          <a:ln w="15240">
            <a:solidFill>
              <a:srgbClr val="D7D1C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46520" y="1481328"/>
            <a:ext cx="1051560" cy="347472"/>
          </a:xfrm>
          <a:prstGeom prst="roundRect">
            <a:avLst>
              <a:gd name="adj" fmla="val 21053"/>
            </a:avLst>
          </a:prstGeom>
          <a:solidFill>
            <a:srgbClr val="3F7652"/>
          </a:solidFill>
          <a:ln w="12700">
            <a:solidFill>
              <a:srgbClr val="3F76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537960" y="150876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BESSER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446520" y="1993392"/>
            <a:ext cx="498348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20262B"/>
                </a:solidFill>
              </a:rPr>
              <a:t>Wenige Maßnahmen, klare Verantwortliche und schnelle Rückmeldung.</a:t>
            </a:r>
            <a:endParaRPr lang="en-US" sz="2000" dirty="0"/>
          </a:p>
          <a:p>
            <a:pPr algn="l" indent="0" marL="0">
              <a:buNone/>
            </a:pPr>
            <a:endParaRPr lang="en-US" sz="2000" dirty="0"/>
          </a:p>
          <a:p>
            <a:pPr algn="l" indent="0" marL="0">
              <a:buNone/>
            </a:pPr>
            <a:r>
              <a:rPr lang="en-US" sz="2000" dirty="0">
                <a:solidFill>
                  <a:srgbClr val="20262B"/>
                </a:solidFill>
              </a:rPr>
              <a:t>Nicht alles muss sofort gelöst sein. Aber jeder Punkt braucht sichtbar einen Status und einen nächsten Schritt.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6446520" y="4434840"/>
            <a:ext cx="4983480" cy="1051560"/>
          </a:xfrm>
          <a:prstGeom prst="roundRect">
            <a:avLst/>
          </a:prstGeom>
          <a:solidFill>
            <a:srgbClr val="E8E3D9"/>
          </a:solidFill>
          <a:ln w="12700">
            <a:solidFill>
              <a:srgbClr val="E8E3D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720840" y="4590288"/>
            <a:ext cx="4434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63238"/>
                </a:solidFill>
              </a:rPr>
              <a:t>„Melden bringt nichts.“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510528"/>
            <a:ext cx="4572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320040" y="6565392"/>
            <a:ext cx="11551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750">
                <a:solidFill>
                  <a:srgbClr val="787878"/>
                </a:solidFill>
                <a:latin typeface="Aptos"/>
              </a:rPr>
              <a:t>Inhalt: E. Messmer | Gestaltung: ChatGPT | 26.08.2026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84048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D56A3A"/>
                </a:solidFill>
              </a:rPr>
              <a:t>DER MECHANISMUS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694944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0262B"/>
                </a:solidFill>
              </a:rPr>
              <a:t>So lernt die Mannschaft, nicht mehr mitzumachen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58368" y="1828800"/>
            <a:ext cx="1874520" cy="1097280"/>
          </a:xfrm>
          <a:prstGeom prst="roundRect">
            <a:avLst/>
          </a:prstGeom>
          <a:solidFill>
            <a:srgbClr val="E8E3D9"/>
          </a:solidFill>
          <a:ln w="12700">
            <a:solidFill>
              <a:srgbClr val="D7D1C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95528" y="1984248"/>
            <a:ext cx="1600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0262B"/>
                </a:solidFill>
              </a:rPr>
              <a:t>Problem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20262B"/>
                </a:solidFill>
              </a:rPr>
              <a:t>melden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2551176" y="2121408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62686D"/>
                </a:solidFill>
              </a:rPr>
              <a:t>→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2926080" y="1828800"/>
            <a:ext cx="1874520" cy="1097280"/>
          </a:xfrm>
          <a:prstGeom prst="roundRect">
            <a:avLst/>
          </a:prstGeom>
          <a:solidFill>
            <a:srgbClr val="E8E3D9"/>
          </a:solidFill>
          <a:ln w="12700">
            <a:solidFill>
              <a:srgbClr val="D7D1C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063240" y="1984248"/>
            <a:ext cx="1600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0262B"/>
                </a:solidFill>
              </a:rPr>
              <a:t>Zeit &amp; Wissen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20262B"/>
                </a:solidFill>
              </a:rPr>
              <a:t>investieren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818888" y="2121408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62686D"/>
                </a:solidFill>
              </a:rPr>
              <a:t>→</a:t>
            </a:r>
            <a:endParaRPr lang="en-US" sz="2800" dirty="0"/>
          </a:p>
        </p:txBody>
      </p:sp>
      <p:sp>
        <p:nvSpPr>
          <p:cNvPr id="10" name="Shape 8"/>
          <p:cNvSpPr/>
          <p:nvPr/>
        </p:nvSpPr>
        <p:spPr>
          <a:xfrm>
            <a:off x="5193792" y="1828800"/>
            <a:ext cx="1874520" cy="1097280"/>
          </a:xfrm>
          <a:prstGeom prst="roundRect">
            <a:avLst/>
          </a:prstGeom>
          <a:solidFill>
            <a:srgbClr val="F0D7CC"/>
          </a:solidFill>
          <a:ln w="12700">
            <a:solidFill>
              <a:srgbClr val="A9444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330952" y="1984248"/>
            <a:ext cx="1600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0262B"/>
                </a:solidFill>
              </a:rPr>
              <a:t>Keine sichtbare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20262B"/>
                </a:solidFill>
              </a:rPr>
              <a:t>Reaktion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086600" y="2121408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62686D"/>
                </a:solidFill>
              </a:rPr>
              <a:t>→</a:t>
            </a:r>
            <a:endParaRPr lang="en-US" sz="2800" dirty="0"/>
          </a:p>
        </p:txBody>
      </p:sp>
      <p:sp>
        <p:nvSpPr>
          <p:cNvPr id="13" name="Shape 11"/>
          <p:cNvSpPr/>
          <p:nvPr/>
        </p:nvSpPr>
        <p:spPr>
          <a:xfrm>
            <a:off x="7461504" y="1828800"/>
            <a:ext cx="1874520" cy="1097280"/>
          </a:xfrm>
          <a:prstGeom prst="roundRect">
            <a:avLst/>
          </a:prstGeom>
          <a:solidFill>
            <a:srgbClr val="E5D4D1"/>
          </a:solidFill>
          <a:ln w="12700">
            <a:solidFill>
              <a:srgbClr val="A9444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598664" y="1984248"/>
            <a:ext cx="1600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0262B"/>
                </a:solidFill>
              </a:rPr>
              <a:t>Frust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354312" y="2121408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62686D"/>
                </a:solidFill>
              </a:rPr>
              <a:t>→</a:t>
            </a:r>
            <a:endParaRPr lang="en-US" sz="2800" dirty="0"/>
          </a:p>
        </p:txBody>
      </p:sp>
      <p:sp>
        <p:nvSpPr>
          <p:cNvPr id="16" name="Shape 14"/>
          <p:cNvSpPr/>
          <p:nvPr/>
        </p:nvSpPr>
        <p:spPr>
          <a:xfrm>
            <a:off x="9729216" y="1828800"/>
            <a:ext cx="1874520" cy="1097280"/>
          </a:xfrm>
          <a:prstGeom prst="roundRect">
            <a:avLst/>
          </a:prstGeom>
          <a:solidFill>
            <a:srgbClr val="E5D4D1"/>
          </a:solidFill>
          <a:ln w="12700">
            <a:solidFill>
              <a:srgbClr val="A9444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866376" y="1984248"/>
            <a:ext cx="1600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0262B"/>
                </a:solidFill>
              </a:rPr>
              <a:t>Rückzug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097280" y="3703320"/>
            <a:ext cx="9966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20262B"/>
                </a:solidFill>
              </a:rPr>
              <a:t>Das ist nicht zwingend „Widerstand gegen Veränderung“.</a:t>
            </a:r>
            <a:endParaRPr lang="en-US" sz="2700" dirty="0"/>
          </a:p>
        </p:txBody>
      </p:sp>
      <p:sp>
        <p:nvSpPr>
          <p:cNvPr id="19" name="Text 17"/>
          <p:cNvSpPr/>
          <p:nvPr/>
        </p:nvSpPr>
        <p:spPr>
          <a:xfrm>
            <a:off x="1097280" y="4297680"/>
            <a:ext cx="9966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dirty="0">
                <a:solidFill>
                  <a:srgbClr val="62686D"/>
                </a:solidFill>
              </a:rPr>
              <a:t>Es kann eine gelernte Reaktion auf Beteiligung ohne Wirkung sein.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510528"/>
            <a:ext cx="4572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320040" y="6565392"/>
            <a:ext cx="11551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750">
                <a:solidFill>
                  <a:srgbClr val="787878"/>
                </a:solidFill>
                <a:latin typeface="Aptos"/>
              </a:rPr>
              <a:t>Inhalt: E. Messmer | Gestaltung: ChatGPT | 26.08.2026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84048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D56A3A"/>
                </a:solidFill>
              </a:rPr>
              <a:t>SCHEITERREGEL 5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694944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0262B"/>
                </a:solidFill>
              </a:rPr>
              <a:t>Fordere Wissen ein – und rede gleichzeitig nur über Effizienz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58368" y="1481328"/>
            <a:ext cx="2971800" cy="347472"/>
          </a:xfrm>
          <a:prstGeom prst="roundRect">
            <a:avLst>
              <a:gd name="adj" fmla="val 21053"/>
            </a:avLst>
          </a:prstGeom>
          <a:solidFill>
            <a:srgbClr val="A94442"/>
          </a:solidFill>
          <a:ln w="12700">
            <a:solidFill>
              <a:srgbClr val="A9444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49808" y="1508760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SO FÄHRT MAN ES GEGEN DIE WAND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713232" y="1993392"/>
            <a:ext cx="512064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20262B"/>
                </a:solidFill>
              </a:rPr>
              <a:t>Erfahrungswissen soll dokumentiert, standardisiert und übertragbar werden.</a:t>
            </a:r>
            <a:endParaRPr lang="en-US" sz="2200" dirty="0"/>
          </a:p>
          <a:p>
            <a:pPr algn="l" indent="0" marL="0">
              <a:buNone/>
            </a:pPr>
            <a:endParaRPr lang="en-US" sz="2200" dirty="0"/>
          </a:p>
          <a:p>
            <a:pPr algn="l" indent="0" marL="0">
              <a:buNone/>
            </a:pPr>
            <a:r>
              <a:rPr lang="en-US" sz="2200" b="1" dirty="0">
                <a:solidFill>
                  <a:srgbClr val="20262B"/>
                </a:solidFill>
              </a:rPr>
              <a:t>Gleichzeitig fallen Begriffe wie Effizienz, Einsparung und Produktivität.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6062472" y="1572768"/>
            <a:ext cx="0" cy="4297680"/>
          </a:xfrm>
          <a:prstGeom prst="line">
            <a:avLst/>
          </a:prstGeom>
          <a:noFill/>
          <a:ln w="15240">
            <a:solidFill>
              <a:srgbClr val="D7D1C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46520" y="1481328"/>
            <a:ext cx="1051560" cy="347472"/>
          </a:xfrm>
          <a:prstGeom prst="roundRect">
            <a:avLst>
              <a:gd name="adj" fmla="val 21053"/>
            </a:avLst>
          </a:prstGeom>
          <a:solidFill>
            <a:srgbClr val="3F7652"/>
          </a:solidFill>
          <a:ln w="12700">
            <a:solidFill>
              <a:srgbClr val="3F76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537960" y="150876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BESSER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446520" y="1993392"/>
            <a:ext cx="498348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20262B"/>
                </a:solidFill>
              </a:rPr>
              <a:t>Wissenstransfer braucht Vertrauen und Anerkennung.</a:t>
            </a:r>
            <a:endParaRPr lang="en-US" sz="2000" dirty="0"/>
          </a:p>
          <a:p>
            <a:pPr algn="l" indent="0" marL="0">
              <a:buNone/>
            </a:pPr>
            <a:endParaRPr lang="en-US" sz="2000" dirty="0"/>
          </a:p>
          <a:p>
            <a:pPr algn="l" indent="0" marL="0">
              <a:buNone/>
            </a:pPr>
            <a:r>
              <a:rPr lang="en-US" sz="2000" dirty="0">
                <a:solidFill>
                  <a:srgbClr val="20262B"/>
                </a:solidFill>
              </a:rPr>
              <a:t>Klar machen, warum Wissen geteilt wird und welchen Wert der erfahrene Mitarbeiter weiterhin für das System hat.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6446520" y="4434840"/>
            <a:ext cx="4983480" cy="1051560"/>
          </a:xfrm>
          <a:prstGeom prst="roundRect">
            <a:avLst/>
          </a:prstGeom>
          <a:solidFill>
            <a:srgbClr val="E8E3D9"/>
          </a:solidFill>
          <a:ln w="12700">
            <a:solidFill>
              <a:srgbClr val="E8E3D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720840" y="4590288"/>
            <a:ext cx="4434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63238"/>
                </a:solidFill>
              </a:rPr>
              <a:t>„Wenn jeder mein Wissen hat – wofür braucht man mich dann noch?“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510528"/>
            <a:ext cx="4572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320040" y="6565392"/>
            <a:ext cx="11551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750">
                <a:solidFill>
                  <a:srgbClr val="787878"/>
                </a:solidFill>
                <a:latin typeface="Aptos"/>
              </a:rPr>
              <a:t>Inhalt: E. Messmer | Gestaltung: ChatGPT | 26.08.2026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84048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D56A3A"/>
                </a:solidFill>
              </a:rPr>
              <a:t>SCHEITERREGEL 6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694944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0262B"/>
                </a:solidFill>
              </a:rPr>
              <a:t>Ignoriere die Angst vor Rationalisierung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58368" y="1481328"/>
            <a:ext cx="2971800" cy="347472"/>
          </a:xfrm>
          <a:prstGeom prst="roundRect">
            <a:avLst>
              <a:gd name="adj" fmla="val 21053"/>
            </a:avLst>
          </a:prstGeom>
          <a:solidFill>
            <a:srgbClr val="A94442"/>
          </a:solidFill>
          <a:ln w="12700">
            <a:solidFill>
              <a:srgbClr val="A9444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49808" y="1508760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SO FÄHRT MAN ES GEGEN DIE WAND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713232" y="1993392"/>
            <a:ext cx="512064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20262B"/>
                </a:solidFill>
              </a:rPr>
              <a:t>„Verschwendung beseitigen.“ „Effizienz steigern.“ „Mit weniger Aufwand mehr schaffen.“</a:t>
            </a:r>
            <a:endParaRPr lang="en-US" sz="2200" dirty="0"/>
          </a:p>
          <a:p>
            <a:pPr algn="l" indent="0" marL="0">
              <a:buNone/>
            </a:pPr>
            <a:endParaRPr lang="en-US" sz="2200" dirty="0"/>
          </a:p>
          <a:p>
            <a:pPr algn="l" indent="0" marL="0">
              <a:buNone/>
            </a:pPr>
            <a:r>
              <a:rPr lang="en-US" sz="2200" b="1" dirty="0">
                <a:solidFill>
                  <a:srgbClr val="20262B"/>
                </a:solidFill>
              </a:rPr>
              <a:t>Aus Unternehmenssicht logisch – aus Mitarbeitersicht möglicherweise eine Bedrohung.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6062472" y="1572768"/>
            <a:ext cx="0" cy="4297680"/>
          </a:xfrm>
          <a:prstGeom prst="line">
            <a:avLst/>
          </a:prstGeom>
          <a:noFill/>
          <a:ln w="15240">
            <a:solidFill>
              <a:srgbClr val="D7D1C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46520" y="1481328"/>
            <a:ext cx="1051560" cy="347472"/>
          </a:xfrm>
          <a:prstGeom prst="roundRect">
            <a:avLst>
              <a:gd name="adj" fmla="val 21053"/>
            </a:avLst>
          </a:prstGeom>
          <a:solidFill>
            <a:srgbClr val="3F7652"/>
          </a:solidFill>
          <a:ln w="12700">
            <a:solidFill>
              <a:srgbClr val="3F76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537960" y="150876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BESSER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446520" y="1993392"/>
            <a:ext cx="498348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20262B"/>
                </a:solidFill>
              </a:rPr>
              <a:t>Den Nutzen glaubwürdig übersetzen: stabilere Anlagen, weniger Feuerwehreinsätze, weniger Stress und bessere Planbarkeit.</a:t>
            </a:r>
            <a:endParaRPr lang="en-US" sz="2000" dirty="0"/>
          </a:p>
          <a:p>
            <a:pPr algn="l" indent="0" marL="0">
              <a:buNone/>
            </a:pPr>
            <a:endParaRPr lang="en-US" sz="2000" dirty="0"/>
          </a:p>
          <a:p>
            <a:pPr algn="l" indent="0" marL="0">
              <a:buNone/>
            </a:pPr>
            <a:r>
              <a:rPr lang="en-US" sz="2000" dirty="0">
                <a:solidFill>
                  <a:srgbClr val="20262B"/>
                </a:solidFill>
              </a:rPr>
              <a:t>Keine Versprechen machen, die das Unternehmen nicht halten kann.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6446520" y="4434840"/>
            <a:ext cx="4983480" cy="1051560"/>
          </a:xfrm>
          <a:prstGeom prst="roundRect">
            <a:avLst/>
          </a:prstGeom>
          <a:solidFill>
            <a:srgbClr val="E8E3D9"/>
          </a:solidFill>
          <a:ln w="12700">
            <a:solidFill>
              <a:srgbClr val="E8E3D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720840" y="4590288"/>
            <a:ext cx="4434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63238"/>
                </a:solidFill>
              </a:rPr>
              <a:t>„Soll ich zeigen, wie mein Arbeitsplatz mit weniger Leuten funktioniert?“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510528"/>
            <a:ext cx="4572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320040" y="6565392"/>
            <a:ext cx="11551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750">
                <a:solidFill>
                  <a:srgbClr val="787878"/>
                </a:solidFill>
                <a:latin typeface="Aptos"/>
              </a:rPr>
              <a:t>Inhalt: E. Messmer | Gestaltung: ChatGPT | 26.08.2026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84048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D56A3A"/>
                </a:solidFill>
              </a:rPr>
              <a:t>SCHEITERREGEL 7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694944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0262B"/>
                </a:solidFill>
              </a:rPr>
              <a:t>Mach TPM einfach zusätzlich zum Tagesgeschäft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58368" y="1481328"/>
            <a:ext cx="2971800" cy="347472"/>
          </a:xfrm>
          <a:prstGeom prst="roundRect">
            <a:avLst>
              <a:gd name="adj" fmla="val 21053"/>
            </a:avLst>
          </a:prstGeom>
          <a:solidFill>
            <a:srgbClr val="A94442"/>
          </a:solidFill>
          <a:ln w="12700">
            <a:solidFill>
              <a:srgbClr val="A9444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49808" y="1508760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SO FÄHRT MAN ES GEGEN DIE WAND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713232" y="1993392"/>
            <a:ext cx="512064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20262B"/>
                </a:solidFill>
              </a:rPr>
              <a:t>Produktion soll produzieren. Instandhaltung soll Störungen beseitigen.</a:t>
            </a:r>
            <a:endParaRPr lang="en-US" sz="2200" dirty="0"/>
          </a:p>
          <a:p>
            <a:pPr algn="l" indent="0" marL="0">
              <a:buNone/>
            </a:pPr>
            <a:endParaRPr lang="en-US" sz="2200" dirty="0"/>
          </a:p>
          <a:p>
            <a:pPr algn="l" indent="0" marL="0">
              <a:buNone/>
            </a:pPr>
            <a:r>
              <a:rPr lang="en-US" sz="2200" b="1" dirty="0">
                <a:solidFill>
                  <a:srgbClr val="20262B"/>
                </a:solidFill>
              </a:rPr>
              <a:t>TPM kommt oben drauf – ohne Zeit, Kapazität oder Priorität.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6062472" y="1572768"/>
            <a:ext cx="0" cy="4297680"/>
          </a:xfrm>
          <a:prstGeom prst="line">
            <a:avLst/>
          </a:prstGeom>
          <a:noFill/>
          <a:ln w="15240">
            <a:solidFill>
              <a:srgbClr val="D7D1C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46520" y="1481328"/>
            <a:ext cx="1051560" cy="347472"/>
          </a:xfrm>
          <a:prstGeom prst="roundRect">
            <a:avLst>
              <a:gd name="adj" fmla="val 21053"/>
            </a:avLst>
          </a:prstGeom>
          <a:solidFill>
            <a:srgbClr val="3F7652"/>
          </a:solidFill>
          <a:ln w="12700">
            <a:solidFill>
              <a:srgbClr val="3F76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537960" y="150876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BESSER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446520" y="1993392"/>
            <a:ext cx="498348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20262B"/>
                </a:solidFill>
              </a:rPr>
              <a:t>Zeit und Ressourcen sind Teil des Systems.</a:t>
            </a:r>
            <a:endParaRPr lang="en-US" sz="2000" dirty="0"/>
          </a:p>
          <a:p>
            <a:pPr algn="l" indent="0" marL="0">
              <a:buNone/>
            </a:pPr>
            <a:endParaRPr lang="en-US" sz="2000" dirty="0"/>
          </a:p>
          <a:p>
            <a:pPr algn="l" indent="0" marL="0">
              <a:buNone/>
            </a:pPr>
            <a:r>
              <a:rPr lang="en-US" sz="2000" dirty="0">
                <a:solidFill>
                  <a:srgbClr val="20262B"/>
                </a:solidFill>
              </a:rPr>
              <a:t>Wenn Maßnahmen schnell abgearbeitet werden sollen, muss dafür reale Kapazität vorhanden sein.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6446520" y="4434840"/>
            <a:ext cx="4983480" cy="1051560"/>
          </a:xfrm>
          <a:prstGeom prst="roundRect">
            <a:avLst/>
          </a:prstGeom>
          <a:solidFill>
            <a:srgbClr val="E8E3D9"/>
          </a:solidFill>
          <a:ln w="12700">
            <a:solidFill>
              <a:srgbClr val="E8E3D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720840" y="4590288"/>
            <a:ext cx="4434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63238"/>
                </a:solidFill>
              </a:rPr>
              <a:t>„Priorität erkennt man nicht am Kick-off – sondern am Kalender.“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510528"/>
            <a:ext cx="4572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320040" y="6565392"/>
            <a:ext cx="11551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750">
                <a:solidFill>
                  <a:srgbClr val="787878"/>
                </a:solidFill>
                <a:latin typeface="Aptos"/>
              </a:rPr>
              <a:t>Inhalt: E. Messmer | Gestaltung: ChatGPT | 26.08.2026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84048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D56A3A"/>
                </a:solidFill>
              </a:rPr>
              <a:t>SCHEITERREGEL 8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694944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0262B"/>
                </a:solidFill>
              </a:rPr>
              <a:t>Starte groß. Und zieh dann zum nächsten Projekt weiter.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58368" y="1481328"/>
            <a:ext cx="2971800" cy="347472"/>
          </a:xfrm>
          <a:prstGeom prst="roundRect">
            <a:avLst>
              <a:gd name="adj" fmla="val 21053"/>
            </a:avLst>
          </a:prstGeom>
          <a:solidFill>
            <a:srgbClr val="A94442"/>
          </a:solidFill>
          <a:ln w="12700">
            <a:solidFill>
              <a:srgbClr val="A9444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49808" y="1508760"/>
            <a:ext cx="2788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SO FÄHRT MAN ES GEGEN DIE WAND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713232" y="1993392"/>
            <a:ext cx="512064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20262B"/>
                </a:solidFill>
              </a:rPr>
              <a:t>Kick-off. Workshops. Fotos. Boards. Aufmerksamkeit.</a:t>
            </a:r>
            <a:endParaRPr lang="en-US" sz="2200" dirty="0"/>
          </a:p>
          <a:p>
            <a:pPr algn="l" indent="0" marL="0">
              <a:buNone/>
            </a:pPr>
            <a:endParaRPr lang="en-US" sz="2200" dirty="0"/>
          </a:p>
          <a:p>
            <a:pPr algn="l" indent="0" marL="0">
              <a:buNone/>
            </a:pPr>
            <a:r>
              <a:rPr lang="en-US" sz="2200" b="1" dirty="0">
                <a:solidFill>
                  <a:srgbClr val="20262B"/>
                </a:solidFill>
              </a:rPr>
              <a:t>Dann Lieferdruck, neues Projekt, neue Prioritäten – und TPM schläft langsam ein.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6062472" y="1572768"/>
            <a:ext cx="0" cy="4297680"/>
          </a:xfrm>
          <a:prstGeom prst="line">
            <a:avLst/>
          </a:prstGeom>
          <a:noFill/>
          <a:ln w="15240">
            <a:solidFill>
              <a:srgbClr val="D7D1C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46520" y="1481328"/>
            <a:ext cx="1051560" cy="347472"/>
          </a:xfrm>
          <a:prstGeom prst="roundRect">
            <a:avLst>
              <a:gd name="adj" fmla="val 21053"/>
            </a:avLst>
          </a:prstGeom>
          <a:solidFill>
            <a:srgbClr val="3F7652"/>
          </a:solidFill>
          <a:ln w="12700">
            <a:solidFill>
              <a:srgbClr val="3F76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537960" y="150876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BESSER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446520" y="1993392"/>
            <a:ext cx="498348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20262B"/>
                </a:solidFill>
              </a:rPr>
              <a:t>TPM nicht als Aktion mit Enddatum behandeln.</a:t>
            </a:r>
            <a:endParaRPr lang="en-US" sz="2000" dirty="0"/>
          </a:p>
          <a:p>
            <a:pPr algn="l" indent="0" marL="0">
              <a:buNone/>
            </a:pPr>
            <a:endParaRPr lang="en-US" sz="2000" dirty="0"/>
          </a:p>
          <a:p>
            <a:pPr algn="l" indent="0" marL="0">
              <a:buNone/>
            </a:pPr>
            <a:r>
              <a:rPr lang="en-US" sz="2000" dirty="0">
                <a:solidFill>
                  <a:srgbClr val="20262B"/>
                </a:solidFill>
              </a:rPr>
              <a:t>Regelmäßige Führung, feste Verantwortlichkeiten und konsequente Nachverfolgung müssen nach dem Projektstart weiterleben.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6446520" y="4434840"/>
            <a:ext cx="4983480" cy="1051560"/>
          </a:xfrm>
          <a:prstGeom prst="roundRect">
            <a:avLst/>
          </a:prstGeom>
          <a:solidFill>
            <a:srgbClr val="E8E3D9"/>
          </a:solidFill>
          <a:ln w="12700">
            <a:solidFill>
              <a:srgbClr val="E8E3D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720840" y="4590288"/>
            <a:ext cx="4434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63238"/>
                </a:solidFill>
              </a:rPr>
              <a:t>„Die Organisation merkt sehr schnell, was wirklich wichtig ist.“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510528"/>
            <a:ext cx="4572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320040" y="6565392"/>
            <a:ext cx="11551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750">
                <a:solidFill>
                  <a:srgbClr val="787878"/>
                </a:solidFill>
                <a:latin typeface="Aptos"/>
              </a:rPr>
              <a:t>Inhalt: E. Messmer | Gestaltung: ChatGPT | 26.08.2026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84048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D56A3A"/>
                </a:solidFill>
              </a:rPr>
              <a:t>ZWISCHENFAZIT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694944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0262B"/>
                </a:solidFill>
              </a:rPr>
              <a:t>Die eigentliche Ursache: Vertrauen wird verspielt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22960" y="1572768"/>
            <a:ext cx="4206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20262B"/>
                </a:solidFill>
              </a:rPr>
              <a:t>„Ihr entscheidet mit.“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5074920" y="1572768"/>
            <a:ext cx="457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D56A3A"/>
                </a:solidFill>
              </a:rPr>
              <a:t>→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5669280" y="1572768"/>
            <a:ext cx="502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A94442"/>
                </a:solidFill>
              </a:rPr>
              <a:t>Entscheidung von oben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822960" y="2331720"/>
            <a:ext cx="4206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20262B"/>
                </a:solidFill>
              </a:rPr>
              <a:t>„Zeigt uns die Probleme.“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5074920" y="2331720"/>
            <a:ext cx="457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D56A3A"/>
                </a:solidFill>
              </a:rPr>
              <a:t>→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5669280" y="2331720"/>
            <a:ext cx="502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A94442"/>
                </a:solidFill>
              </a:rPr>
              <a:t>Maßnahmen bleiben offen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822960" y="3090672"/>
            <a:ext cx="4206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20262B"/>
                </a:solidFill>
              </a:rPr>
              <a:t>„Gebt euer Wissen weiter.“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5074920" y="3090672"/>
            <a:ext cx="457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D56A3A"/>
                </a:solidFill>
              </a:rPr>
              <a:t>→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5669280" y="3090672"/>
            <a:ext cx="502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A94442"/>
                </a:solidFill>
              </a:rPr>
              <a:t>Keine Rückmeldung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822960" y="3849624"/>
            <a:ext cx="4206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20262B"/>
                </a:solidFill>
              </a:rPr>
              <a:t>„Das wird euch entlasten.“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5074920" y="3849624"/>
            <a:ext cx="457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D56A3A"/>
                </a:solidFill>
              </a:rPr>
              <a:t>→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5669280" y="3849624"/>
            <a:ext cx="5029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A94442"/>
                </a:solidFill>
              </a:rPr>
              <a:t>Mehrarbeit bleibt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822960" y="4892040"/>
            <a:ext cx="10012680" cy="822960"/>
          </a:xfrm>
          <a:prstGeom prst="roundRect">
            <a:avLst/>
          </a:prstGeom>
          <a:solidFill>
            <a:srgbClr val="263238"/>
          </a:solidFill>
          <a:ln w="12700">
            <a:solidFill>
              <a:srgbClr val="26323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51560" y="5056632"/>
            <a:ext cx="9555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700" b="1" dirty="0">
                <a:solidFill>
                  <a:srgbClr val="FFFFFF"/>
                </a:solidFill>
              </a:rPr>
              <a:t>Beteiligung ohne Wirkung zerstört Beteiligung.</a:t>
            </a:r>
            <a:endParaRPr lang="en-US" sz="2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510528"/>
            <a:ext cx="4572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320040" y="6565392"/>
            <a:ext cx="11551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750">
                <a:solidFill>
                  <a:srgbClr val="787878"/>
                </a:solidFill>
                <a:latin typeface="Aptos"/>
              </a:rPr>
              <a:t>Inhalt: E. Messmer | Gestaltung: ChatGPT | 26.08.2026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384048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40" kern="0" dirty="0">
                <a:solidFill>
                  <a:srgbClr val="D56A3A"/>
                </a:solidFill>
              </a:rPr>
              <a:t>DER PERSPEKTIVWECHSEL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694944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0262B"/>
                </a:solidFill>
              </a:rPr>
              <a:t>Oder wir machen es anders.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77240" y="1444752"/>
            <a:ext cx="438912" cy="438912"/>
          </a:xfrm>
          <a:prstGeom prst="ellipse">
            <a:avLst/>
          </a:prstGeom>
          <a:solidFill>
            <a:srgbClr val="3F7652"/>
          </a:solidFill>
          <a:ln w="12700">
            <a:solidFill>
              <a:srgbClr val="3F765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7240" y="1481328"/>
            <a:ext cx="4389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417320" y="1417320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3F7652"/>
                </a:solidFill>
              </a:rPr>
              <a:t>SINN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3749040" y="1417320"/>
            <a:ext cx="6949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00" dirty="0">
                <a:solidFill>
                  <a:srgbClr val="20262B"/>
                </a:solidFill>
              </a:rPr>
              <a:t>Problem und Ziel zuerst erklären.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777240" y="2322576"/>
            <a:ext cx="438912" cy="438912"/>
          </a:xfrm>
          <a:prstGeom prst="ellipse">
            <a:avLst/>
          </a:prstGeom>
          <a:solidFill>
            <a:srgbClr val="3F7652"/>
          </a:solidFill>
          <a:ln w="12700">
            <a:solidFill>
              <a:srgbClr val="3F76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77240" y="2359152"/>
            <a:ext cx="4389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417320" y="2295144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3F7652"/>
                </a:solidFill>
              </a:rPr>
              <a:t>NUTZEN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3749040" y="2295144"/>
            <a:ext cx="6949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00" dirty="0">
                <a:solidFill>
                  <a:srgbClr val="20262B"/>
                </a:solidFill>
              </a:rPr>
              <a:t>Entlastung für den Alltag sichtbar machen.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777240" y="3200400"/>
            <a:ext cx="438912" cy="438912"/>
          </a:xfrm>
          <a:prstGeom prst="ellipse">
            <a:avLst/>
          </a:prstGeom>
          <a:solidFill>
            <a:srgbClr val="3F7652"/>
          </a:solidFill>
          <a:ln w="12700">
            <a:solidFill>
              <a:srgbClr val="3F76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77240" y="3236976"/>
            <a:ext cx="4389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417320" y="3172968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3F7652"/>
                </a:solidFill>
              </a:rPr>
              <a:t>EHRLICH BETEILIGEN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3749040" y="3172968"/>
            <a:ext cx="6949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00" dirty="0">
                <a:solidFill>
                  <a:srgbClr val="20262B"/>
                </a:solidFill>
              </a:rPr>
              <a:t>Entscheidungsräume klar benennen.</a:t>
            </a:r>
            <a:endParaRPr lang="en-US" sz="1900" dirty="0"/>
          </a:p>
        </p:txBody>
      </p:sp>
      <p:sp>
        <p:nvSpPr>
          <p:cNvPr id="16" name="Shape 14"/>
          <p:cNvSpPr/>
          <p:nvPr/>
        </p:nvSpPr>
        <p:spPr>
          <a:xfrm>
            <a:off x="777240" y="4078224"/>
            <a:ext cx="438912" cy="438912"/>
          </a:xfrm>
          <a:prstGeom prst="ellipse">
            <a:avLst/>
          </a:prstGeom>
          <a:solidFill>
            <a:srgbClr val="3F7652"/>
          </a:solidFill>
          <a:ln w="12700">
            <a:solidFill>
              <a:srgbClr val="3F765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77240" y="4114800"/>
            <a:ext cx="4389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417320" y="4050792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3F7652"/>
                </a:solidFill>
              </a:rPr>
              <a:t>SCHNELL REAGIEREN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3749040" y="4050792"/>
            <a:ext cx="6949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00" dirty="0">
                <a:solidFill>
                  <a:srgbClr val="20262B"/>
                </a:solidFill>
              </a:rPr>
              <a:t>Maßnahmen sichtbar voranbringen.</a:t>
            </a:r>
            <a:endParaRPr lang="en-US" sz="1900" dirty="0"/>
          </a:p>
        </p:txBody>
      </p:sp>
      <p:sp>
        <p:nvSpPr>
          <p:cNvPr id="20" name="Shape 18"/>
          <p:cNvSpPr/>
          <p:nvPr/>
        </p:nvSpPr>
        <p:spPr>
          <a:xfrm>
            <a:off x="777240" y="4956048"/>
            <a:ext cx="438912" cy="438912"/>
          </a:xfrm>
          <a:prstGeom prst="ellipse">
            <a:avLst/>
          </a:prstGeom>
          <a:solidFill>
            <a:srgbClr val="3F7652"/>
          </a:solidFill>
          <a:ln w="12700">
            <a:solidFill>
              <a:srgbClr val="3F765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77240" y="4992624"/>
            <a:ext cx="4389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417320" y="4928616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3F7652"/>
                </a:solidFill>
              </a:rPr>
              <a:t>VERTRAUEN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3749040" y="4928616"/>
            <a:ext cx="6949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00" dirty="0">
                <a:solidFill>
                  <a:srgbClr val="20262B"/>
                </a:solidFill>
              </a:rPr>
              <a:t>Wissen würdigen und Konsequenz zeigen.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510528"/>
            <a:ext cx="4572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320040" y="6565392"/>
            <a:ext cx="11551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750">
                <a:solidFill>
                  <a:srgbClr val="787878"/>
                </a:solidFill>
                <a:latin typeface="Aptos"/>
              </a:rPr>
              <a:t>Inhalt: E. Messmer | Gestaltung: ChatGPT | 26.08.2026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632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D56A3A"/>
          </a:solidFill>
          <a:ln w="12700">
            <a:solidFill>
              <a:srgbClr val="D56A3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14400" y="1051560"/>
            <a:ext cx="103327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</a:rPr>
              <a:t>TPM scheitert nicht automatisch,</a:t>
            </a:r>
            <a:endParaRPr lang="en-US" sz="3200" dirty="0"/>
          </a:p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</a:rPr>
              <a:t>weil Mitarbeiter Veränderung ablehnen.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914400" y="2606040"/>
            <a:ext cx="10332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500" b="1" dirty="0">
                <a:solidFill>
                  <a:srgbClr val="F3D7C8"/>
                </a:solidFill>
              </a:rPr>
              <a:t>TPM scheitert, wenn Mitarbeiter lernen,</a:t>
            </a:r>
            <a:endParaRPr lang="en-US" sz="3500" dirty="0"/>
          </a:p>
          <a:p>
            <a:pPr algn="ctr" indent="0" marL="0">
              <a:buNone/>
            </a:pPr>
            <a:r>
              <a:rPr lang="en-US" sz="3500" b="1" dirty="0">
                <a:solidFill>
                  <a:srgbClr val="F3D7C8"/>
                </a:solidFill>
              </a:rPr>
              <a:t>dass sich ihre Beteiligung nicht lohnt.</a:t>
            </a:r>
            <a:endParaRPr lang="en-US" sz="3500" dirty="0"/>
          </a:p>
        </p:txBody>
      </p:sp>
      <p:sp>
        <p:nvSpPr>
          <p:cNvPr id="5" name="Shape 3"/>
          <p:cNvSpPr/>
          <p:nvPr/>
        </p:nvSpPr>
        <p:spPr>
          <a:xfrm>
            <a:off x="4251960" y="4251960"/>
            <a:ext cx="3657600" cy="0"/>
          </a:xfrm>
          <a:prstGeom prst="line">
            <a:avLst/>
          </a:prstGeom>
          <a:noFill/>
          <a:ln w="50800">
            <a:solidFill>
              <a:srgbClr val="D56A3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4617720"/>
            <a:ext cx="10332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D7DDDF"/>
                </a:solidFill>
              </a:rPr>
              <a:t>Sinn  •  Nutzen  •  Wirkung  •  Vertrauen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510528"/>
            <a:ext cx="4572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777777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320040" y="6565392"/>
            <a:ext cx="115519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750">
                <a:solidFill>
                  <a:srgbClr val="787878"/>
                </a:solidFill>
                <a:latin typeface="Aptos"/>
              </a:rPr>
              <a:t>Inhalt: E. Messmer | Gestaltung: ChatGPT | 26.08.2026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Wie man TPM garantiert gegen die Wand fährt</dc:title>
  <dc:subject>Warum TPM-Projekte scheitern</dc:subject>
  <dc:creator>OpenAI</dc:creator>
  <cp:lastModifiedBy>OpenAI</cp:lastModifiedBy>
  <cp:revision>1</cp:revision>
  <dcterms:created xsi:type="dcterms:W3CDTF">2026-08-26T17:53:03Z</dcterms:created>
  <dcterms:modified xsi:type="dcterms:W3CDTF">2026-08-26T17:53:03Z</dcterms:modified>
</cp:coreProperties>
</file>